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6" r:id="rId3"/>
    <p:sldId id="259" r:id="rId4"/>
    <p:sldId id="271" r:id="rId5"/>
    <p:sldId id="258" r:id="rId6"/>
    <p:sldId id="270" r:id="rId7"/>
    <p:sldId id="260" r:id="rId8"/>
    <p:sldId id="263" r:id="rId9"/>
    <p:sldId id="261" r:id="rId10"/>
    <p:sldId id="278" r:id="rId11"/>
    <p:sldId id="262" r:id="rId12"/>
    <p:sldId id="264" r:id="rId13"/>
    <p:sldId id="265" r:id="rId14"/>
    <p:sldId id="266" r:id="rId15"/>
    <p:sldId id="276" r:id="rId16"/>
    <p:sldId id="268" r:id="rId17"/>
    <p:sldId id="279" r:id="rId18"/>
    <p:sldId id="269" r:id="rId19"/>
    <p:sldId id="277" r:id="rId20"/>
    <p:sldId id="267" r:id="rId21"/>
    <p:sldId id="272" r:id="rId22"/>
    <p:sldId id="275" r:id="rId23"/>
    <p:sldId id="281" r:id="rId24"/>
    <p:sldId id="280"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1594" autoAdjust="0"/>
  </p:normalViewPr>
  <p:slideViewPr>
    <p:cSldViewPr>
      <p:cViewPr varScale="1">
        <p:scale>
          <a:sx n="74" d="100"/>
          <a:sy n="74" d="100"/>
        </p:scale>
        <p:origin x="-13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325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E9BE7-6EF2-44C9-977B-E3EE77BD5774}" type="datetimeFigureOut">
              <a:rPr lang="de-DE" smtClean="0"/>
              <a:pPr/>
              <a:t>10.03.2016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55645-F9BD-4E6F-A0BB-E89C464F2BBE}"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Zum Einstieg</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Schauen wir nun an einem Beispiel, wo sich das</a:t>
            </a:r>
            <a:r>
              <a:rPr lang="de-DE" baseline="0" dirty="0" smtClean="0"/>
              <a:t> BC Sprachbildung im </a:t>
            </a:r>
            <a:r>
              <a:rPr lang="de-DE" baseline="0" dirty="0" err="1" smtClean="0"/>
              <a:t>Fachplan</a:t>
            </a:r>
            <a:r>
              <a:rPr lang="de-DE" baseline="0" dirty="0" smtClean="0"/>
              <a:t> wiederfindet.</a:t>
            </a:r>
          </a:p>
          <a:p>
            <a:r>
              <a:rPr lang="de-DE" baseline="0" dirty="0" smtClean="0"/>
              <a:t>Die Kompetenz „Lesetechniken und Lesestrategien“ auf s. 7 im BC finden wir im </a:t>
            </a:r>
            <a:r>
              <a:rPr lang="de-DE" baseline="0" dirty="0" err="1" smtClean="0"/>
              <a:t>Fachplan</a:t>
            </a:r>
            <a:r>
              <a:rPr lang="de-DE" baseline="0" dirty="0" smtClean="0"/>
              <a:t> Deutsch auf S. 25. Dort ist sie noch einmal </a:t>
            </a:r>
            <a:r>
              <a:rPr lang="de-DE" baseline="0" dirty="0" err="1" smtClean="0"/>
              <a:t>aufgesplittet</a:t>
            </a:r>
            <a:r>
              <a:rPr lang="de-DE" baseline="0" dirty="0" smtClean="0"/>
              <a:t> in 3 Teile, nämlich…</a:t>
            </a:r>
          </a:p>
          <a:p>
            <a:r>
              <a:rPr lang="de-DE" baseline="0" dirty="0" smtClean="0"/>
              <a:t>So finden sich alle Kompetenzen auch im </a:t>
            </a:r>
            <a:r>
              <a:rPr lang="de-DE" baseline="0" dirty="0" err="1" smtClean="0"/>
              <a:t>Fachplan</a:t>
            </a:r>
            <a:r>
              <a:rPr lang="de-DE" baseline="0" dirty="0" smtClean="0"/>
              <a:t> wieder und um Ihnen die Arbeit mit beiden Teilen zu erleichtern, wollen wir auch dazu eine vertiefende Aufgabe lösen</a:t>
            </a:r>
          </a:p>
          <a:p>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Präsentieren</a:t>
            </a:r>
            <a:r>
              <a:rPr lang="de-DE" baseline="0" dirty="0" smtClean="0"/>
              <a:t> der Lösungen</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3455645-F9BD-4E6F-A0BB-E89C464F2BBE}"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Wenden wir uns nun noch speziell den Texten zu.</a:t>
            </a:r>
          </a:p>
          <a:p>
            <a:r>
              <a:rPr lang="de-DE" dirty="0" smtClean="0"/>
              <a:t>Im BC Sprachbildung wird von Textmustern (im alten Plan Textmodelle), sprachlichen Mitteln und Textbausteinen</a:t>
            </a:r>
            <a:r>
              <a:rPr lang="de-DE" baseline="0" dirty="0" smtClean="0"/>
              <a:t> gesprochen.</a:t>
            </a:r>
          </a:p>
          <a:p>
            <a:r>
              <a:rPr lang="de-DE" baseline="0" dirty="0" smtClean="0"/>
              <a:t>Das ist für das Fach Deutsch nicht neu, jedoch sollen ja nun alle Fächer diese Dinge einbinden. Hinweis auf eventuelle Unterstützung für Nicht-Deutschlehrer</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Was sagt uns dazu das Glossar?</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16</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Hier sehen wir sofort, worum es sich handelt, auch wenn wir den Text nicht verstehen können</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17</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Sprachliche Mittel: Wörter, Wortfelder,</a:t>
            </a:r>
            <a:r>
              <a:rPr lang="de-DE" baseline="0" dirty="0" smtClean="0"/>
              <a:t> Formulierungen</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18</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Nun sollen Sie selbst zum Thema Texte tätig werden.</a:t>
            </a:r>
          </a:p>
          <a:p>
            <a:endParaRPr lang="de-DE" dirty="0" smtClean="0"/>
          </a:p>
          <a:p>
            <a:r>
              <a:rPr lang="de-DE" dirty="0" smtClean="0"/>
              <a:t>6-er Gruppen bilden, je</a:t>
            </a:r>
            <a:r>
              <a:rPr lang="de-DE" baseline="0" dirty="0" smtClean="0"/>
              <a:t> zwei Kollegen wählen eine Schreibform aus</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19</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Sehen wir uns nun an,</a:t>
            </a:r>
            <a:r>
              <a:rPr lang="de-DE" baseline="0" dirty="0" smtClean="0"/>
              <a:t> wo sich die Textformen im Fachteil wiederfinden.</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Drei spezielle Textformen werden</a:t>
            </a:r>
            <a:r>
              <a:rPr lang="de-DE" baseline="0" dirty="0" smtClean="0"/>
              <a:t> abgebildet:</a:t>
            </a:r>
            <a:endParaRPr lang="de-DE" dirty="0" smtClean="0"/>
          </a:p>
        </p:txBody>
      </p:sp>
      <p:sp>
        <p:nvSpPr>
          <p:cNvPr id="4" name="Foliennummernplatzhalter 3"/>
          <p:cNvSpPr>
            <a:spLocks noGrp="1"/>
          </p:cNvSpPr>
          <p:nvPr>
            <p:ph type="sldNum" sz="quarter" idx="10"/>
          </p:nvPr>
        </p:nvSpPr>
        <p:spPr/>
        <p:txBody>
          <a:bodyPr/>
          <a:lstStyle/>
          <a:p>
            <a:fld id="{33455645-F9BD-4E6F-A0BB-E89C464F2BBE}" type="slidenum">
              <a:rPr lang="de-DE" smtClean="0"/>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Diese finden wir auf S. 23</a:t>
            </a:r>
            <a:r>
              <a:rPr lang="de-DE" baseline="0" dirty="0" smtClean="0"/>
              <a:t>., untersetzt mit den entsprechenden Standards.</a:t>
            </a:r>
          </a:p>
          <a:p>
            <a:r>
              <a:rPr lang="de-DE" baseline="0" dirty="0" smtClean="0"/>
              <a:t>Die Themen und Inhalte dazu finden wir ab Seite 33, die Wissensbestände ab Seite 40</a:t>
            </a:r>
          </a:p>
        </p:txBody>
      </p:sp>
      <p:sp>
        <p:nvSpPr>
          <p:cNvPr id="4" name="Foliennummernplatzhalter 3"/>
          <p:cNvSpPr>
            <a:spLocks noGrp="1"/>
          </p:cNvSpPr>
          <p:nvPr>
            <p:ph type="sldNum" sz="quarter" idx="10"/>
          </p:nvPr>
        </p:nvSpPr>
        <p:spPr/>
        <p:txBody>
          <a:bodyPr/>
          <a:lstStyle/>
          <a:p>
            <a:fld id="{33455645-F9BD-4E6F-A0BB-E89C464F2BBE}" type="slidenum">
              <a:rPr lang="de-DE" smtClean="0"/>
              <a:pPr/>
              <a:t>21</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Auch</a:t>
            </a:r>
            <a:r>
              <a:rPr lang="de-DE" baseline="0" dirty="0" smtClean="0"/>
              <a:t> dazu arbeiten wir noch einmal in Gruppen. Themen und Inhalte und die Wissensbestände finden Sie auf dem Arbeitsblatt und ich möchte Sie bitten, diese den entsprechenden Textformen zuzuordnen. Auch hier wird es zu Überschneidungen kommen. Besprechen Sie in der Murmelgruppe, was Sie wo einordnen würden. Wir tragen die Ergebnisse gemeinsam zusammen und erstellen eine Übersicht, die dann auch für die Fachlehrer nutzbar sein könnte.</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22</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Abschluss</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23</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fld id="{33455645-F9BD-4E6F-A0BB-E89C464F2BBE}" type="slidenum">
              <a:rPr lang="de-DE" smtClean="0"/>
              <a:pPr/>
              <a:t>24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Einige Menschen können wunderbar mit</a:t>
            </a:r>
            <a:r>
              <a:rPr lang="de-DE" baseline="0" dirty="0" smtClean="0"/>
              <a:t> Sprache spielen, wie wir gerade gehört haben, bei anderen ist e</a:t>
            </a:r>
            <a:r>
              <a:rPr lang="de-DE" dirty="0" smtClean="0"/>
              <a:t>s eher so: es liegt mir auf der Zunge, das kennen wir auch. Man weiß, was man sagen will, findet aber das oder die Worte nicht. In einen</a:t>
            </a:r>
            <a:r>
              <a:rPr lang="de-DE" baseline="0" dirty="0" smtClean="0"/>
              <a:t> Gespräch unter Freunden kann das für</a:t>
            </a:r>
            <a:r>
              <a:rPr lang="de-DE" dirty="0" smtClean="0"/>
              <a:t> Unterhaltung sorgen, im Fachgespräch eher nicht. Sich richtig auszudrücken ist vor allem in der Arbeitswelt unerlässlich.</a:t>
            </a:r>
            <a:r>
              <a:rPr lang="de-DE" baseline="0" dirty="0" smtClean="0"/>
              <a:t> Auch bei Schülern merkt man immer wieder, dass sie sich nicht richtig ausdrücken können. Sie müssen es erst lernen. Um diese Sprachbildung in </a:t>
            </a:r>
            <a:r>
              <a:rPr lang="de-DE" b="1" baseline="0" dirty="0" smtClean="0"/>
              <a:t>allen</a:t>
            </a:r>
            <a:r>
              <a:rPr lang="de-DE" baseline="0" dirty="0" smtClean="0"/>
              <a:t> Fächern zu gewährleisten, gibt es nun das BC Sprachbildung.</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u="none" dirty="0" smtClean="0"/>
              <a:t>In jedem Unterrichtsfach wird gesprochen, Kinder arbeiten in jedem Fach an ihrer Ausdrucksfähigkeit</a:t>
            </a:r>
            <a:r>
              <a:rPr lang="de-DE" u="none" baseline="0" dirty="0" smtClean="0"/>
              <a:t> und lernen fachspezifische Begriffe.</a:t>
            </a:r>
            <a:r>
              <a:rPr lang="de-DE" u="none" dirty="0" smtClean="0"/>
              <a:t> </a:t>
            </a:r>
            <a:r>
              <a:rPr lang="de-DE" u="none" baseline="0" dirty="0" smtClean="0"/>
              <a:t> </a:t>
            </a:r>
          </a:p>
          <a:p>
            <a:r>
              <a:rPr lang="de-DE" u="none" dirty="0" smtClean="0"/>
              <a:t>Das</a:t>
            </a:r>
            <a:r>
              <a:rPr lang="de-DE" dirty="0" smtClean="0"/>
              <a:t> BC Sprachbildung gilt dabei als…</a:t>
            </a:r>
          </a:p>
          <a:p>
            <a:r>
              <a:rPr lang="de-DE" dirty="0" smtClean="0"/>
              <a:t>Ist in einer …  angelegt </a:t>
            </a:r>
          </a:p>
          <a:p>
            <a:r>
              <a:rPr lang="de-DE" dirty="0" smtClean="0"/>
              <a:t>und …</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Damit</a:t>
            </a:r>
            <a:r>
              <a:rPr lang="de-DE" baseline="0" dirty="0" smtClean="0"/>
              <a:t> sichergestellt ist, dass unter dem Begriff Sprachbildung alle dasselbe verstehen, schauen wir uns die Definition in unserem Rahmenplan dazu einmal an. Sie finden sie auf s. 12 im BC Sprachbildung. </a:t>
            </a:r>
          </a:p>
          <a:p>
            <a:endParaRPr lang="de-DE" baseline="0" dirty="0" smtClean="0"/>
          </a:p>
          <a:p>
            <a:r>
              <a:rPr lang="de-DE" baseline="0" dirty="0" smtClean="0"/>
              <a:t>Es geht also nicht nur um gesprochene, sondern auch um geschriebene Sprache</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Dabei unterscheiden</a:t>
            </a:r>
            <a:r>
              <a:rPr lang="de-DE" baseline="0" dirty="0" smtClean="0"/>
              <a:t> wir zwischen Bildungssprache und Alltagssprache und auch das ist definiert</a:t>
            </a:r>
          </a:p>
          <a:p>
            <a:r>
              <a:rPr lang="de-DE" baseline="0" dirty="0" smtClean="0"/>
              <a:t>Eventuell Übung Fachsprache???</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Schauen wir uns nun das Kompetenzmodell zur Sprachbildung an. Wir finden es auf S. 5 im BC</a:t>
            </a:r>
          </a:p>
        </p:txBody>
      </p:sp>
      <p:sp>
        <p:nvSpPr>
          <p:cNvPr id="4" name="Foliennummernplatzhalter 3"/>
          <p:cNvSpPr>
            <a:spLocks noGrp="1"/>
          </p:cNvSpPr>
          <p:nvPr>
            <p:ph type="sldNum" sz="quarter" idx="10"/>
          </p:nvPr>
        </p:nvSpPr>
        <p:spPr/>
        <p:txBody>
          <a:bodyPr/>
          <a:lstStyle/>
          <a:p>
            <a:fld id="{33455645-F9BD-4E6F-A0BB-E89C464F2BBE}"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Wie schon im Teil Medienbildung des BC ist auch im Teil Sprachbildung die Kompetenzentwicklung fachübergreifend dargestellt und es werden jeweils nur die Übergangsniveaus abgebildet</a:t>
            </a:r>
            <a:endParaRPr lang="de-DE" dirty="0"/>
          </a:p>
        </p:txBody>
      </p:sp>
      <p:sp>
        <p:nvSpPr>
          <p:cNvPr id="4" name="Foliennummernplatzhalter 3"/>
          <p:cNvSpPr>
            <a:spLocks noGrp="1"/>
          </p:cNvSpPr>
          <p:nvPr>
            <p:ph type="sldNum" sz="quarter" idx="10"/>
          </p:nvPr>
        </p:nvSpPr>
        <p:spPr/>
        <p:txBody>
          <a:bodyPr/>
          <a:lstStyle/>
          <a:p>
            <a:fld id="{33455645-F9BD-4E6F-A0BB-E89C464F2BBE}"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Nun wollen wir tiefer ins BC eintauchen. Sie haben alle ein Leporello und Begriffe aus dem BC Sprachbildung</a:t>
            </a:r>
            <a:r>
              <a:rPr lang="de-DE" baseline="0" dirty="0" smtClean="0"/>
              <a:t> </a:t>
            </a:r>
            <a:r>
              <a:rPr lang="de-DE" dirty="0" smtClean="0"/>
              <a:t>auf Ihrem Platz. Ich bitte Sie, sich die Auswahl der Begriffe aus dem BC anzusehen. Versuchen Sie, die Begriffe den Kompetenzbereichen zuzuordnen und tauschen Sie sich dazu</a:t>
            </a:r>
            <a:r>
              <a:rPr lang="de-DE" baseline="0" dirty="0" smtClean="0"/>
              <a:t> und zur zweiten Aufgabe </a:t>
            </a:r>
            <a:r>
              <a:rPr lang="de-DE" dirty="0" smtClean="0"/>
              <a:t>mit</a:t>
            </a:r>
            <a:r>
              <a:rPr lang="de-DE" baseline="0" dirty="0" smtClean="0"/>
              <a:t> ihren Nachbarn aus.</a:t>
            </a:r>
            <a:r>
              <a:rPr lang="de-DE" dirty="0" smtClean="0"/>
              <a:t> </a:t>
            </a:r>
          </a:p>
          <a:p>
            <a:r>
              <a:rPr lang="de-DE" dirty="0" smtClean="0"/>
              <a:t>„Auflösung“: manches lässt sich mehrfach zuordnen, da vieles ineinander übergeht</a:t>
            </a:r>
            <a:r>
              <a:rPr lang="de-DE" dirty="0" smtClean="0"/>
              <a:t>.</a:t>
            </a:r>
            <a:endParaRPr lang="de-DE" dirty="0" smtClean="0"/>
          </a:p>
        </p:txBody>
      </p:sp>
      <p:sp>
        <p:nvSpPr>
          <p:cNvPr id="4" name="Foliennummernplatzhalter 3"/>
          <p:cNvSpPr>
            <a:spLocks noGrp="1"/>
          </p:cNvSpPr>
          <p:nvPr>
            <p:ph type="sldNum" sz="quarter" idx="10"/>
          </p:nvPr>
        </p:nvSpPr>
        <p:spPr/>
        <p:txBody>
          <a:bodyPr/>
          <a:lstStyle/>
          <a:p>
            <a:fld id="{33455645-F9BD-4E6F-A0BB-E89C464F2BBE}"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4C2E0600-BC99-4653-BD3A-2C0104196386}"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2E0600-BC99-4653-BD3A-2C0104196386}"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2E0600-BC99-4653-BD3A-2C010419638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41C8B830-B5BC-405B-858B-34E2BE95B8B1}" type="datetimeFigureOut">
              <a:rPr lang="de-DE" smtClean="0"/>
              <a:pPr/>
              <a:t>10.03.2016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4C2E0600-BC99-4653-BD3A-2C0104196386}"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C8B830-B5BC-405B-858B-34E2BE95B8B1}" type="datetimeFigureOut">
              <a:rPr lang="de-DE" smtClean="0"/>
              <a:pPr/>
              <a:t>10.03.2016</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C2E0600-BC99-4653-BD3A-2C0104196386}"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ich\Documents\BUSS\fobi%20basisquali%20medienbildung\sprachbildung\Bas_Boettcher_Die_Macht_der_Sprache.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lyrikline.org/de/gedichte/die-macht-der-sprache-742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C:\Users\ich\Documents\BUSS\fobi%20basisquali%20medienbildung\sprachbildung\Wettbewerb_Culture_Slam.mp4" TargetMode="External"/><Relationship Id="rId5" Type="http://schemas.openxmlformats.org/officeDocument/2006/relationships/image" Target="../media/image19.png"/><Relationship Id="rId4" Type="http://schemas.openxmlformats.org/officeDocument/2006/relationships/hyperlink" Target="http://www.mq.lisum.de/pluginfile.php/1232/mod_data/intro/Wettbewerb_Culture_Slam.mp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5"/>
          <p:cNvSpPr>
            <a:spLocks noGrp="1"/>
          </p:cNvSpPr>
          <p:nvPr>
            <p:ph idx="1"/>
          </p:nvPr>
        </p:nvSpPr>
        <p:spPr>
          <a:xfrm>
            <a:off x="457200" y="2348880"/>
            <a:ext cx="8229600" cy="3975720"/>
          </a:xfrm>
        </p:spPr>
        <p:txBody>
          <a:bodyPr>
            <a:normAutofit/>
          </a:bodyPr>
          <a:lstStyle/>
          <a:p>
            <a:pPr>
              <a:buFont typeface="Wingdings" pitchFamily="2" charset="2"/>
              <a:buNone/>
              <a:defRPr/>
            </a:pPr>
            <a:r>
              <a:rPr lang="de-DE" sz="3200" dirty="0" smtClean="0">
                <a:latin typeface="+mj-lt"/>
              </a:rPr>
              <a:t>Bas Böttcher: Die Macht der Sprache</a:t>
            </a:r>
          </a:p>
          <a:p>
            <a:pPr marL="803275" indent="-803275">
              <a:buNone/>
              <a:defRPr/>
            </a:pPr>
            <a:r>
              <a:rPr lang="de-DE" sz="2000" dirty="0" smtClean="0">
                <a:latin typeface="+mj-lt"/>
              </a:rPr>
              <a:t>Von: http://www.lyrikline.org/de/gedichte/die-macht-der-sprache-7424#.VqNHUfnhCM8</a:t>
            </a:r>
            <a:endParaRPr lang="de-DE" sz="2000" dirty="0">
              <a:latin typeface="+mj-lt"/>
            </a:endParaRPr>
          </a:p>
        </p:txBody>
      </p:sp>
      <p:pic>
        <p:nvPicPr>
          <p:cNvPr id="5" name="Picture 20" descr="Rede Bild, Clipart, Grafik, Cartoon, Illustration">
            <a:hlinkClick r:id="rId4"/>
          </p:cNvPr>
          <p:cNvPicPr>
            <a:picLocks noChangeAspect="1" noChangeArrowheads="1"/>
          </p:cNvPicPr>
          <p:nvPr/>
        </p:nvPicPr>
        <p:blipFill>
          <a:blip r:embed="rId5" cstate="print"/>
          <a:srcRect/>
          <a:stretch>
            <a:fillRect/>
          </a:stretch>
        </p:blipFill>
        <p:spPr bwMode="auto">
          <a:xfrm>
            <a:off x="2483768" y="3573016"/>
            <a:ext cx="3348360" cy="2511270"/>
          </a:xfrm>
          <a:prstGeom prst="rect">
            <a:avLst/>
          </a:prstGeom>
          <a:noFill/>
        </p:spPr>
      </p:pic>
      <p:sp>
        <p:nvSpPr>
          <p:cNvPr id="6" name="Rechteck 5"/>
          <p:cNvSpPr/>
          <p:nvPr/>
        </p:nvSpPr>
        <p:spPr>
          <a:xfrm>
            <a:off x="611560" y="980728"/>
            <a:ext cx="7776864" cy="1323439"/>
          </a:xfrm>
          <a:prstGeom prst="rect">
            <a:avLst/>
          </a:prstGeom>
        </p:spPr>
        <p:txBody>
          <a:bodyPr wrap="square">
            <a:spAutoFit/>
          </a:bodyPr>
          <a:lstStyle/>
          <a:p>
            <a:pPr algn="ctr"/>
            <a:r>
              <a:rPr lang="de-DE" sz="4000" b="1" dirty="0" smtClean="0">
                <a:solidFill>
                  <a:srgbClr val="0070C0"/>
                </a:solidFill>
                <a:latin typeface="Verdana" pitchFamily="34" charset="0"/>
                <a:ea typeface="Verdana" pitchFamily="34" charset="0"/>
                <a:cs typeface="Verdana" pitchFamily="34" charset="0"/>
              </a:rPr>
              <a:t>Sprachbildung im Fach Deutsch</a:t>
            </a:r>
            <a:endParaRPr lang="de-DE" sz="4000" b="1" dirty="0">
              <a:solidFill>
                <a:srgbClr val="0070C0"/>
              </a:solidFill>
            </a:endParaRPr>
          </a:p>
        </p:txBody>
      </p:sp>
      <p:pic>
        <p:nvPicPr>
          <p:cNvPr id="9" name="Bas_Boettcher_Die_Macht_der_Sprache.mp3">
            <a:hlinkClick r:id="" action="ppaction://media"/>
          </p:cNvPr>
          <p:cNvPicPr>
            <a:picLocks noRot="1" noChangeAspect="1"/>
          </p:cNvPicPr>
          <p:nvPr>
            <a:audioFile r:link="rId1"/>
          </p:nvPr>
        </p:nvPicPr>
        <p:blipFill>
          <a:blip r:embed="rId6" cstate="print"/>
          <a:stretch>
            <a:fillRect/>
          </a:stretch>
        </p:blipFill>
        <p:spPr>
          <a:xfrm>
            <a:off x="6372200" y="414908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95"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13792"/>
            <a:ext cx="8229600" cy="1143000"/>
          </a:xfrm>
        </p:spPr>
        <p:txBody>
          <a:bodyPr/>
          <a:lstStyle/>
          <a:p>
            <a:pPr algn="ctr"/>
            <a:r>
              <a:rPr lang="de-DE" dirty="0" smtClean="0">
                <a:latin typeface="Verdana" pitchFamily="34" charset="0"/>
                <a:ea typeface="Verdana" pitchFamily="34" charset="0"/>
                <a:cs typeface="Verdana" pitchFamily="34" charset="0"/>
              </a:rPr>
              <a:t>Leporello</a:t>
            </a:r>
            <a:endParaRPr lang="de-DE"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1772816"/>
            <a:ext cx="9117935"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48680"/>
            <a:ext cx="8229600" cy="1080120"/>
          </a:xfrm>
        </p:spPr>
        <p:txBody>
          <a:bodyPr>
            <a:normAutofit fontScale="90000"/>
          </a:bodyPr>
          <a:lstStyle/>
          <a:p>
            <a:pPr algn="ctr"/>
            <a:r>
              <a:rPr lang="de-DE" sz="4400" dirty="0" smtClean="0">
                <a:latin typeface="Verdana" pitchFamily="34" charset="0"/>
                <a:ea typeface="Verdana" pitchFamily="34" charset="0"/>
                <a:cs typeface="Verdana" pitchFamily="34" charset="0"/>
              </a:rPr>
              <a:t>3. </a:t>
            </a:r>
            <a:r>
              <a:rPr lang="de-DE" sz="4800" dirty="0" smtClean="0">
                <a:latin typeface="Verdana" pitchFamily="34" charset="0"/>
                <a:ea typeface="Verdana" pitchFamily="34" charset="0"/>
                <a:cs typeface="Verdana" pitchFamily="34" charset="0"/>
              </a:rPr>
              <a:t>Verknüpfung BC/</a:t>
            </a:r>
            <a:r>
              <a:rPr lang="de-DE" sz="4800" dirty="0" err="1" smtClean="0">
                <a:latin typeface="Verdana" pitchFamily="34" charset="0"/>
                <a:ea typeface="Verdana" pitchFamily="34" charset="0"/>
                <a:cs typeface="Verdana" pitchFamily="34" charset="0"/>
              </a:rPr>
              <a:t>Fachplan</a:t>
            </a:r>
            <a:endParaRPr lang="de-DE" sz="4800" dirty="0">
              <a:latin typeface="Verdana" pitchFamily="34" charset="0"/>
              <a:ea typeface="Verdana" pitchFamily="34" charset="0"/>
              <a:cs typeface="Verdana" pitchFamily="34" charset="0"/>
            </a:endParaRPr>
          </a:p>
        </p:txBody>
      </p:sp>
      <p:pic>
        <p:nvPicPr>
          <p:cNvPr id="17410" name="Picture 2"/>
          <p:cNvPicPr>
            <a:picLocks noGrp="1" noChangeAspect="1" noChangeArrowheads="1"/>
          </p:cNvPicPr>
          <p:nvPr>
            <p:ph idx="1"/>
          </p:nvPr>
        </p:nvPicPr>
        <p:blipFill>
          <a:blip r:embed="rId3" cstate="print"/>
          <a:srcRect/>
          <a:stretch>
            <a:fillRect/>
          </a:stretch>
        </p:blipFill>
        <p:spPr bwMode="auto">
          <a:xfrm>
            <a:off x="467544" y="1916832"/>
            <a:ext cx="5904656" cy="1351357"/>
          </a:xfrm>
          <a:prstGeom prst="rect">
            <a:avLst/>
          </a:prstGeom>
          <a:noFill/>
          <a:ln w="9525">
            <a:noFill/>
            <a:miter lim="800000"/>
            <a:headEnd/>
            <a:tailEnd/>
          </a:ln>
        </p:spPr>
      </p:pic>
      <p:sp>
        <p:nvSpPr>
          <p:cNvPr id="5" name="Fußzeilenplatzhalter 3"/>
          <p:cNvSpPr>
            <a:spLocks noGrp="1"/>
          </p:cNvSpPr>
          <p:nvPr>
            <p:ph type="ftr" sz="quarter" idx="10"/>
          </p:nvPr>
        </p:nvSpPr>
        <p:spPr>
          <a:xfrm>
            <a:off x="467544" y="3284984"/>
            <a:ext cx="1224136" cy="285750"/>
          </a:xfrm>
        </p:spPr>
        <p:txBody>
          <a:bodyPr/>
          <a:lstStyle/>
          <a:p>
            <a:pPr algn="l">
              <a:defRPr/>
            </a:pPr>
            <a:r>
              <a:rPr lang="de-DE" sz="1100" dirty="0" smtClean="0">
                <a:latin typeface="+mn-lt"/>
              </a:rPr>
              <a:t>Auszug BC, S. </a:t>
            </a:r>
            <a:r>
              <a:rPr lang="de-DE" sz="1100" dirty="0" smtClean="0"/>
              <a:t>7</a:t>
            </a:r>
            <a:endParaRPr lang="de-DE" sz="1100" dirty="0" smtClean="0">
              <a:latin typeface="+mn-lt"/>
            </a:endParaRPr>
          </a:p>
        </p:txBody>
      </p:sp>
      <p:pic>
        <p:nvPicPr>
          <p:cNvPr id="17411" name="Picture 3"/>
          <p:cNvPicPr>
            <a:picLocks noChangeAspect="1" noChangeArrowheads="1"/>
          </p:cNvPicPr>
          <p:nvPr/>
        </p:nvPicPr>
        <p:blipFill>
          <a:blip r:embed="rId4" cstate="print"/>
          <a:srcRect/>
          <a:stretch>
            <a:fillRect/>
          </a:stretch>
        </p:blipFill>
        <p:spPr bwMode="auto">
          <a:xfrm>
            <a:off x="3851920" y="2492896"/>
            <a:ext cx="5112568" cy="4182275"/>
          </a:xfrm>
          <a:prstGeom prst="rect">
            <a:avLst/>
          </a:prstGeom>
          <a:noFill/>
          <a:ln w="9525">
            <a:solidFill>
              <a:schemeClr val="tx2"/>
            </a:solidFill>
            <a:miter lim="800000"/>
            <a:headEnd/>
            <a:tailEnd/>
          </a:ln>
        </p:spPr>
      </p:pic>
      <p:sp>
        <p:nvSpPr>
          <p:cNvPr id="7" name="Fußzeilenplatzhalter 3"/>
          <p:cNvSpPr>
            <a:spLocks noGrp="1"/>
          </p:cNvSpPr>
          <p:nvPr>
            <p:ph type="ftr" sz="quarter" idx="10"/>
          </p:nvPr>
        </p:nvSpPr>
        <p:spPr>
          <a:xfrm>
            <a:off x="1979712" y="6237312"/>
            <a:ext cx="1800200" cy="285750"/>
          </a:xfrm>
        </p:spPr>
        <p:txBody>
          <a:bodyPr/>
          <a:lstStyle/>
          <a:p>
            <a:pPr algn="l">
              <a:defRPr/>
            </a:pPr>
            <a:r>
              <a:rPr lang="de-DE" sz="1100" dirty="0" smtClean="0">
                <a:latin typeface="+mn-lt"/>
              </a:rPr>
              <a:t>Auszug </a:t>
            </a:r>
            <a:r>
              <a:rPr lang="de-DE" sz="1100" dirty="0" smtClean="0"/>
              <a:t> Teil </a:t>
            </a:r>
            <a:r>
              <a:rPr lang="de-DE" sz="1100" dirty="0" smtClean="0">
                <a:latin typeface="+mn-lt"/>
              </a:rPr>
              <a:t>C Deutsch, S. 25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80728"/>
            <a:ext cx="8229600" cy="1863080"/>
          </a:xfrm>
        </p:spPr>
        <p:txBody>
          <a:bodyPr>
            <a:noAutofit/>
          </a:bodyPr>
          <a:lstStyle/>
          <a:p>
            <a:pPr algn="ctr"/>
            <a:r>
              <a:rPr lang="de-DE" sz="3600" dirty="0" smtClean="0">
                <a:latin typeface="Verdana" pitchFamily="34" charset="0"/>
                <a:ea typeface="Verdana" pitchFamily="34" charset="0"/>
                <a:cs typeface="Verdana" pitchFamily="34" charset="0"/>
              </a:rPr>
              <a:t>Aufgabe: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Herausstellen von Verknüpfungen zwischen den Teilen B und C</a:t>
            </a:r>
            <a:endParaRPr lang="de-DE" sz="3600" dirty="0">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67544" y="3501008"/>
            <a:ext cx="8229600" cy="2573640"/>
          </a:xfrm>
        </p:spPr>
        <p:txBody>
          <a:bodyPr>
            <a:normAutofit/>
          </a:bodyPr>
          <a:lstStyle/>
          <a:p>
            <a:pPr>
              <a:buNone/>
            </a:pPr>
            <a:r>
              <a:rPr lang="de-DE" sz="2800" dirty="0" smtClean="0"/>
              <a:t>Ordnen Sie bitte den Kompetenzen aus dem Teil B</a:t>
            </a:r>
          </a:p>
          <a:p>
            <a:r>
              <a:rPr lang="de-DE" sz="2800" dirty="0" smtClean="0"/>
              <a:t>die passenden Kompetenzen und </a:t>
            </a:r>
          </a:p>
          <a:p>
            <a:r>
              <a:rPr lang="de-DE" sz="2800" dirty="0" smtClean="0"/>
              <a:t>Standards nach Kompetenzstufen </a:t>
            </a:r>
          </a:p>
          <a:p>
            <a:pPr>
              <a:buNone/>
            </a:pPr>
            <a:r>
              <a:rPr lang="de-DE" sz="2800" dirty="0" smtClean="0"/>
              <a:t>aus Teil C zu und füllen Sie das Arbeitsblatt aus. </a:t>
            </a:r>
            <a:endParaRPr lang="de-DE"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998984"/>
          </a:xfrm>
        </p:spPr>
        <p:txBody>
          <a:bodyPr>
            <a:normAutofit/>
          </a:bodyPr>
          <a:lstStyle/>
          <a:p>
            <a:pPr algn="ctr"/>
            <a:r>
              <a:rPr lang="de-DE" dirty="0" smtClean="0">
                <a:latin typeface="Verdana" pitchFamily="34" charset="0"/>
                <a:ea typeface="Verdana" pitchFamily="34" charset="0"/>
                <a:cs typeface="Verdana" pitchFamily="34" charset="0"/>
              </a:rPr>
              <a:t>Auswertung</a:t>
            </a:r>
            <a:endParaRPr lang="de-DE" dirty="0">
              <a:latin typeface="Verdana" pitchFamily="34" charset="0"/>
              <a:ea typeface="Verdana" pitchFamily="34" charset="0"/>
              <a:cs typeface="Verdana" pitchFamily="34" charset="0"/>
            </a:endParaRPr>
          </a:p>
        </p:txBody>
      </p:sp>
      <p:pic>
        <p:nvPicPr>
          <p:cNvPr id="18434" name="Picture 2"/>
          <p:cNvPicPr>
            <a:picLocks noChangeAspect="1" noChangeArrowheads="1"/>
          </p:cNvPicPr>
          <p:nvPr/>
        </p:nvPicPr>
        <p:blipFill>
          <a:blip r:embed="rId3" cstate="print"/>
          <a:srcRect/>
          <a:stretch>
            <a:fillRect/>
          </a:stretch>
        </p:blipFill>
        <p:spPr bwMode="auto">
          <a:xfrm>
            <a:off x="251520" y="2708920"/>
            <a:ext cx="8594923" cy="2458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cstate="print"/>
          <a:srcRect/>
          <a:stretch>
            <a:fillRect/>
          </a:stretch>
        </p:blipFill>
        <p:spPr bwMode="auto">
          <a:xfrm>
            <a:off x="323528" y="980728"/>
            <a:ext cx="8667750" cy="2600325"/>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323528" y="3645024"/>
            <a:ext cx="862965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251520" y="620688"/>
            <a:ext cx="8642350" cy="10668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b="1" dirty="0">
                <a:solidFill>
                  <a:srgbClr val="003366"/>
                </a:solidFill>
                <a:latin typeface="Verdana" pitchFamily="32" charset="0"/>
              </a:rPr>
              <a:t>BC Sprachbildung </a:t>
            </a:r>
            <a:br>
              <a:rPr lang="de-DE" sz="3200" b="1" dirty="0">
                <a:solidFill>
                  <a:srgbClr val="003366"/>
                </a:solidFill>
                <a:latin typeface="Verdana" pitchFamily="32" charset="0"/>
              </a:rPr>
            </a:br>
            <a:endParaRPr lang="de-DE" sz="3200" b="1" dirty="0">
              <a:solidFill>
                <a:srgbClr val="003366"/>
              </a:solidFill>
              <a:latin typeface="Verdana" pitchFamily="32" charset="0"/>
            </a:endParaRPr>
          </a:p>
        </p:txBody>
      </p:sp>
      <p:sp>
        <p:nvSpPr>
          <p:cNvPr id="4" name="Text Box 3"/>
          <p:cNvSpPr txBox="1">
            <a:spLocks noChangeArrowheads="1"/>
          </p:cNvSpPr>
          <p:nvPr/>
        </p:nvSpPr>
        <p:spPr bwMode="auto">
          <a:xfrm>
            <a:off x="8293100" y="6572250"/>
            <a:ext cx="600075" cy="285750"/>
          </a:xfrm>
          <a:prstGeom prst="rect">
            <a:avLst/>
          </a:prstGeom>
          <a:noFill/>
          <a:ln w="9525">
            <a:noFill/>
            <a:round/>
            <a:headEnd/>
            <a:tailEnd/>
          </a:ln>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0583B89-8B8D-4DB6-98B0-922ECAE716BD}" type="slidenum">
              <a:rPr lang="de-DE" sz="900">
                <a:solidFill>
                  <a:srgbClr val="002060"/>
                </a:solidFill>
                <a:latin typeface="Verdan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de-DE" sz="900">
              <a:solidFill>
                <a:srgbClr val="002060"/>
              </a:solidFill>
              <a:latin typeface="Verdana" pitchFamily="32" charset="0"/>
            </a:endParaRPr>
          </a:p>
        </p:txBody>
      </p:sp>
      <p:grpSp>
        <p:nvGrpSpPr>
          <p:cNvPr id="5" name="Group 4"/>
          <p:cNvGrpSpPr>
            <a:grpSpLocks/>
          </p:cNvGrpSpPr>
          <p:nvPr/>
        </p:nvGrpSpPr>
        <p:grpSpPr bwMode="auto">
          <a:xfrm>
            <a:off x="323528" y="1233488"/>
            <a:ext cx="5975350" cy="5624512"/>
            <a:chOff x="249" y="845"/>
            <a:chExt cx="3764" cy="3543"/>
          </a:xfrm>
        </p:grpSpPr>
        <p:pic>
          <p:nvPicPr>
            <p:cNvPr id="6" name="Picture 5"/>
            <p:cNvPicPr>
              <a:picLocks noChangeAspect="1" noChangeArrowheads="1"/>
            </p:cNvPicPr>
            <p:nvPr/>
          </p:nvPicPr>
          <p:blipFill>
            <a:blip r:embed="rId3" cstate="print"/>
            <a:srcRect/>
            <a:stretch>
              <a:fillRect/>
            </a:stretch>
          </p:blipFill>
          <p:spPr bwMode="auto">
            <a:xfrm>
              <a:off x="249" y="845"/>
              <a:ext cx="3764" cy="3543"/>
            </a:xfrm>
            <a:prstGeom prst="rect">
              <a:avLst/>
            </a:prstGeom>
            <a:noFill/>
            <a:ln w="9525">
              <a:noFill/>
              <a:round/>
              <a:headEnd/>
              <a:tailEnd/>
            </a:ln>
          </p:spPr>
        </p:pic>
        <p:sp>
          <p:nvSpPr>
            <p:cNvPr id="7" name="Text Box 6"/>
            <p:cNvSpPr txBox="1">
              <a:spLocks noChangeArrowheads="1"/>
            </p:cNvSpPr>
            <p:nvPr/>
          </p:nvSpPr>
          <p:spPr bwMode="auto">
            <a:xfrm>
              <a:off x="249" y="845"/>
              <a:ext cx="3764" cy="3543"/>
            </a:xfrm>
            <a:prstGeom prst="rect">
              <a:avLst/>
            </a:prstGeom>
            <a:noFill/>
            <a:ln w="9525">
              <a:noFill/>
              <a:round/>
              <a:headEnd/>
              <a:tailEnd/>
            </a:ln>
          </p:spPr>
          <p:txBody>
            <a:bodyPr wrap="none" anchor="ctr"/>
            <a:lstStyle/>
            <a:p>
              <a:endParaRPr lang="de-DE"/>
            </a:p>
          </p:txBody>
        </p:sp>
      </p:grpSp>
      <p:sp>
        <p:nvSpPr>
          <p:cNvPr id="8" name="Oval 7"/>
          <p:cNvSpPr>
            <a:spLocks noChangeArrowheads="1"/>
          </p:cNvSpPr>
          <p:nvPr/>
        </p:nvSpPr>
        <p:spPr bwMode="auto">
          <a:xfrm>
            <a:off x="755576" y="2132856"/>
            <a:ext cx="720725" cy="287337"/>
          </a:xfrm>
          <a:prstGeom prst="ellipse">
            <a:avLst/>
          </a:prstGeom>
          <a:noFill/>
          <a:ln w="25560" cap="sq">
            <a:solidFill>
              <a:srgbClr val="00956F"/>
            </a:solidFill>
            <a:miter lim="800000"/>
            <a:headEnd/>
            <a:tailEnd/>
          </a:ln>
        </p:spPr>
        <p:txBody>
          <a:bodyPr wrap="none" anchor="ctr"/>
          <a:lstStyle/>
          <a:p>
            <a:endParaRPr lang="de-DE"/>
          </a:p>
        </p:txBody>
      </p:sp>
      <p:sp>
        <p:nvSpPr>
          <p:cNvPr id="9" name="Oval 8"/>
          <p:cNvSpPr>
            <a:spLocks noChangeArrowheads="1"/>
          </p:cNvSpPr>
          <p:nvPr/>
        </p:nvSpPr>
        <p:spPr bwMode="auto">
          <a:xfrm>
            <a:off x="683568" y="2636019"/>
            <a:ext cx="1223962" cy="288925"/>
          </a:xfrm>
          <a:prstGeom prst="ellipse">
            <a:avLst/>
          </a:prstGeom>
          <a:noFill/>
          <a:ln w="25560" cap="sq">
            <a:solidFill>
              <a:srgbClr val="00956F"/>
            </a:solidFill>
            <a:miter lim="800000"/>
            <a:headEnd/>
            <a:tailEnd/>
          </a:ln>
        </p:spPr>
        <p:txBody>
          <a:bodyPr wrap="none" anchor="ctr"/>
          <a:lstStyle/>
          <a:p>
            <a:endParaRPr lang="de-DE"/>
          </a:p>
        </p:txBody>
      </p:sp>
      <p:sp>
        <p:nvSpPr>
          <p:cNvPr id="10" name="Oval 9"/>
          <p:cNvSpPr>
            <a:spLocks noChangeArrowheads="1"/>
          </p:cNvSpPr>
          <p:nvPr/>
        </p:nvSpPr>
        <p:spPr bwMode="auto">
          <a:xfrm>
            <a:off x="683568" y="3573016"/>
            <a:ext cx="1944688" cy="288925"/>
          </a:xfrm>
          <a:prstGeom prst="ellipse">
            <a:avLst/>
          </a:prstGeom>
          <a:noFill/>
          <a:ln w="25560" cap="sq">
            <a:solidFill>
              <a:srgbClr val="00956F"/>
            </a:solidFill>
            <a:miter lim="800000"/>
            <a:headEnd/>
            <a:tailEnd/>
          </a:ln>
        </p:spPr>
        <p:txBody>
          <a:bodyPr wrap="none" anchor="ctr"/>
          <a:lstStyle/>
          <a:p>
            <a:endParaRPr lang="de-DE"/>
          </a:p>
        </p:txBody>
      </p:sp>
      <p:sp>
        <p:nvSpPr>
          <p:cNvPr id="14" name="Fußzeilenplatzhalter 3"/>
          <p:cNvSpPr>
            <a:spLocks noGrp="1"/>
          </p:cNvSpPr>
          <p:nvPr>
            <p:ph type="ftr" sz="quarter" idx="10"/>
          </p:nvPr>
        </p:nvSpPr>
        <p:spPr>
          <a:xfrm>
            <a:off x="6876256" y="6021288"/>
            <a:ext cx="1224136" cy="285750"/>
          </a:xfrm>
        </p:spPr>
        <p:txBody>
          <a:bodyPr/>
          <a:lstStyle/>
          <a:p>
            <a:pPr algn="l">
              <a:defRPr/>
            </a:pPr>
            <a:r>
              <a:rPr lang="de-DE" sz="1100" dirty="0" smtClean="0">
                <a:latin typeface="+mn-lt"/>
              </a:rPr>
              <a:t>Auszug BC, S.  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3528" y="1124744"/>
            <a:ext cx="8642350" cy="1440160"/>
          </a:xfrm>
          <a:prstGeom prst="rect">
            <a:avLst/>
          </a:prstGeom>
        </p:spPr>
        <p:txBody>
          <a:bodyPr vert="horz" lIns="0" rIns="0" bIns="0" anchor="b">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8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Glossar BC Sprachbildung</a:t>
            </a:r>
          </a:p>
          <a:p>
            <a:pPr marL="0" marR="0" lvl="0" indent="0" algn="ctr" defTabSz="914400" rtl="0" eaLnBrk="1" fontAlgn="auto" latinLnBrk="0" hangingPunct="1">
              <a:lnSpc>
                <a:spcPct val="100000"/>
              </a:lnSpc>
              <a:spcBef>
                <a:spcPct val="0"/>
              </a:spcBef>
              <a:spcAft>
                <a:spcPts val="0"/>
              </a:spcAft>
              <a:buClrTx/>
              <a:buSzTx/>
              <a:buFontTx/>
              <a:buNone/>
              <a:tabLst/>
              <a:defRPr/>
            </a:pPr>
            <a:r>
              <a:rPr lang="de-DE" sz="5900" b="1" dirty="0" smtClean="0">
                <a:solidFill>
                  <a:schemeClr val="tx2"/>
                </a:solidFill>
                <a:latin typeface="Verdana" pitchFamily="34" charset="0"/>
                <a:ea typeface="Verdana" pitchFamily="34" charset="0"/>
                <a:cs typeface="Verdana" pitchFamily="34" charset="0"/>
              </a:rPr>
              <a:t>Textmuster</a:t>
            </a:r>
            <a:r>
              <a:rPr kumimoji="0" lang="de-DE" sz="80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 </a:t>
            </a:r>
            <a:r>
              <a:rPr kumimoji="0" lang="de-DE" sz="5000" b="0" i="0" u="none" strike="noStrike" kern="1200" cap="none" spc="0" normalizeH="0" baseline="0" noProof="0" dirty="0" smtClean="0">
                <a:ln>
                  <a:noFill/>
                </a:ln>
                <a:solidFill>
                  <a:schemeClr val="tx2"/>
                </a:solidFill>
                <a:effectLst/>
                <a:uLnTx/>
                <a:uFillTx/>
                <a:latin typeface="+mj-lt"/>
                <a:ea typeface="+mj-ea"/>
                <a:cs typeface="+mj-cs"/>
              </a:rPr>
              <a:t/>
            </a:r>
            <a:br>
              <a:rPr kumimoji="0" lang="de-DE" sz="5000" b="0" i="0" u="none" strike="noStrike" kern="1200" cap="none" spc="0" normalizeH="0" baseline="0" noProof="0" dirty="0" smtClean="0">
                <a:ln>
                  <a:noFill/>
                </a:ln>
                <a:solidFill>
                  <a:schemeClr val="tx2"/>
                </a:solidFill>
                <a:effectLst/>
                <a:uLnTx/>
                <a:uFillTx/>
                <a:latin typeface="+mj-lt"/>
                <a:ea typeface="+mj-ea"/>
                <a:cs typeface="+mj-cs"/>
              </a:rPr>
            </a:br>
            <a:endParaRPr kumimoji="0" lang="de-DE" sz="5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5" name="Inhaltsplatzhalter 7"/>
          <p:cNvSpPr txBox="1">
            <a:spLocks/>
          </p:cNvSpPr>
          <p:nvPr/>
        </p:nvSpPr>
        <p:spPr>
          <a:xfrm>
            <a:off x="251520" y="2708920"/>
            <a:ext cx="8642350" cy="3528392"/>
          </a:xfrm>
          <a:prstGeom prst="rect">
            <a:avLst/>
          </a:prstGeom>
        </p:spPr>
        <p:txBody>
          <a:bodyPr vert="horz">
            <a:normAutofit/>
          </a:bodyPr>
          <a:lstStyle/>
          <a:p>
            <a:pPr marL="274320" marR="0" lvl="0" indent="-274320" algn="l" defTabSz="914400" rtl="0" eaLnBrk="1" fontAlgn="auto" latinLnBrk="0" hangingPunct="1">
              <a:lnSpc>
                <a:spcPct val="100000"/>
              </a:lnSpc>
              <a:spcBef>
                <a:spcPts val="1200"/>
              </a:spcBef>
              <a:spcAft>
                <a:spcPts val="600"/>
              </a:spcAft>
              <a:buClr>
                <a:schemeClr val="accent3"/>
              </a:buClr>
              <a:buSzPct val="95000"/>
              <a:buFont typeface="Wingdings 2"/>
              <a:buChar char=""/>
              <a:tabLst/>
              <a:defRPr/>
            </a:pPr>
            <a:r>
              <a:rPr kumimoji="0" lang="de-DE" sz="2600" b="0" i="0" u="none" strike="noStrike" kern="1200" cap="none" spc="0" normalizeH="0" baseline="0" noProof="0" dirty="0" smtClean="0">
                <a:ln>
                  <a:noFill/>
                </a:ln>
                <a:solidFill>
                  <a:schemeClr val="tx1"/>
                </a:solidFill>
                <a:effectLst/>
                <a:uLnTx/>
                <a:uFillTx/>
                <a:latin typeface="+mn-lt"/>
                <a:ea typeface="+mn-ea"/>
                <a:cs typeface="+mn-cs"/>
              </a:rPr>
              <a:t>Texte können sehr individuell geschrieben werden. Zugleich gibt es Konventionen der Textgestaltung, die z. B. eine Gliederung und eine bestimmte Wortwahl vorgeben. </a:t>
            </a:r>
          </a:p>
          <a:p>
            <a:pPr marL="274320" marR="0" lvl="0" indent="-274320" algn="l" defTabSz="914400" rtl="0" eaLnBrk="1" fontAlgn="auto" latinLnBrk="0" hangingPunct="1">
              <a:lnSpc>
                <a:spcPct val="100000"/>
              </a:lnSpc>
              <a:spcBef>
                <a:spcPts val="600"/>
              </a:spcBef>
              <a:spcAft>
                <a:spcPts val="600"/>
              </a:spcAft>
              <a:buClr>
                <a:schemeClr val="accent3"/>
              </a:buClr>
              <a:buSzPct val="95000"/>
              <a:buFont typeface="Wingdings" pitchFamily="2" charset="2"/>
              <a:buNone/>
              <a:tabLst/>
              <a:defRPr/>
            </a:pPr>
            <a:r>
              <a:rPr kumimoji="0" lang="de-DE" sz="2600" b="0" i="0" u="none" strike="noStrike" kern="1200" cap="none" spc="0" normalizeH="0" baseline="0" noProof="0" dirty="0" smtClean="0">
                <a:ln>
                  <a:noFill/>
                </a:ln>
                <a:solidFill>
                  <a:schemeClr val="tx1"/>
                </a:solidFill>
                <a:effectLst/>
                <a:uLnTx/>
                <a:uFillTx/>
                <a:latin typeface="+mn-lt"/>
                <a:ea typeface="+mn-ea"/>
                <a:cs typeface="+mn-cs"/>
              </a:rPr>
              <a:t>	Solche </a:t>
            </a:r>
            <a:r>
              <a:rPr kumimoji="0" lang="de-DE" sz="2600" b="1" i="0" u="none" strike="noStrike" kern="1200" cap="none" spc="0" normalizeH="0" baseline="0" noProof="0" dirty="0" smtClean="0">
                <a:ln>
                  <a:noFill/>
                </a:ln>
                <a:solidFill>
                  <a:schemeClr val="tx1"/>
                </a:solidFill>
                <a:effectLst/>
                <a:uLnTx/>
                <a:uFillTx/>
                <a:latin typeface="+mn-lt"/>
                <a:ea typeface="+mn-ea"/>
                <a:cs typeface="+mn-cs"/>
              </a:rPr>
              <a:t>„Muster“ </a:t>
            </a:r>
            <a:r>
              <a:rPr kumimoji="0" lang="de-DE" sz="2600" b="0" i="0" u="none" strike="noStrike" kern="1200" cap="none" spc="0" normalizeH="0" baseline="0" noProof="0" dirty="0" smtClean="0">
                <a:ln>
                  <a:noFill/>
                </a:ln>
                <a:solidFill>
                  <a:schemeClr val="tx1"/>
                </a:solidFill>
                <a:effectLst/>
                <a:uLnTx/>
                <a:uFillTx/>
                <a:latin typeface="+mn-lt"/>
                <a:ea typeface="+mn-ea"/>
                <a:cs typeface="+mn-cs"/>
              </a:rPr>
              <a:t>sind z. B. Bewerbungsschreiben, formelle Briefe, Bauanleitungen, wissenschaftliche Arbeiten. Das Verfügen über Textmuster ist die Grundlage für eine individuelle Gestaltung von Texten.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de-DE"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52736"/>
            <a:ext cx="4258816" cy="1143000"/>
          </a:xfrm>
        </p:spPr>
        <p:txBody>
          <a:bodyPr/>
          <a:lstStyle/>
          <a:p>
            <a:r>
              <a:rPr lang="de-DE" dirty="0" smtClean="0"/>
              <a:t>Textmuster</a:t>
            </a:r>
            <a:endParaRPr lang="de-DE" dirty="0"/>
          </a:p>
        </p:txBody>
      </p:sp>
      <p:grpSp>
        <p:nvGrpSpPr>
          <p:cNvPr id="5" name="Group 4"/>
          <p:cNvGrpSpPr>
            <a:grpSpLocks/>
          </p:cNvGrpSpPr>
          <p:nvPr/>
        </p:nvGrpSpPr>
        <p:grpSpPr bwMode="auto">
          <a:xfrm>
            <a:off x="4067944" y="980728"/>
            <a:ext cx="4464496" cy="5328592"/>
            <a:chOff x="431" y="981"/>
            <a:chExt cx="2267" cy="3404"/>
          </a:xfrm>
        </p:grpSpPr>
        <p:pic>
          <p:nvPicPr>
            <p:cNvPr id="6" name="Picture 5"/>
            <p:cNvPicPr>
              <a:picLocks noChangeAspect="1" noChangeArrowheads="1"/>
            </p:cNvPicPr>
            <p:nvPr/>
          </p:nvPicPr>
          <p:blipFill>
            <a:blip r:embed="rId3" cstate="print"/>
            <a:srcRect/>
            <a:stretch>
              <a:fillRect/>
            </a:stretch>
          </p:blipFill>
          <p:spPr bwMode="auto">
            <a:xfrm>
              <a:off x="431" y="981"/>
              <a:ext cx="2267" cy="3404"/>
            </a:xfrm>
            <a:prstGeom prst="rect">
              <a:avLst/>
            </a:prstGeom>
            <a:noFill/>
            <a:ln w="9525">
              <a:noFill/>
              <a:round/>
              <a:headEnd/>
              <a:tailEnd/>
            </a:ln>
          </p:spPr>
        </p:pic>
        <p:sp>
          <p:nvSpPr>
            <p:cNvPr id="7" name="Text Box 6"/>
            <p:cNvSpPr txBox="1">
              <a:spLocks noChangeArrowheads="1"/>
            </p:cNvSpPr>
            <p:nvPr/>
          </p:nvSpPr>
          <p:spPr bwMode="auto">
            <a:xfrm>
              <a:off x="431" y="981"/>
              <a:ext cx="2267" cy="3404"/>
            </a:xfrm>
            <a:prstGeom prst="rect">
              <a:avLst/>
            </a:prstGeom>
            <a:noFill/>
            <a:ln w="9525">
              <a:noFill/>
              <a:round/>
              <a:headEnd/>
              <a:tailEnd/>
            </a:ln>
          </p:spPr>
          <p:txBody>
            <a:bodyPr wrap="none" anchor="ctr"/>
            <a:lstStyle/>
            <a:p>
              <a:endParaRPr lang="de-DE"/>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a:xfrm>
            <a:off x="2728913" y="6572250"/>
            <a:ext cx="5514975" cy="285750"/>
          </a:xfrm>
          <a:noFill/>
        </p:spPr>
        <p:txBody>
          <a:bodyPr/>
          <a:lstStyle/>
          <a:p>
            <a:r>
              <a:rPr lang="de-DE" smtClean="0">
                <a:cs typeface="Arial" charset="0"/>
              </a:rPr>
              <a:t>EM Sprachbildung 15/16</a:t>
            </a:r>
          </a:p>
        </p:txBody>
      </p:sp>
      <p:sp>
        <p:nvSpPr>
          <p:cNvPr id="5" name="Foliennummernplatzhalter 4"/>
          <p:cNvSpPr>
            <a:spLocks noGrp="1"/>
          </p:cNvSpPr>
          <p:nvPr>
            <p:ph type="sldNum" sz="quarter" idx="11"/>
          </p:nvPr>
        </p:nvSpPr>
        <p:spPr>
          <a:xfrm>
            <a:off x="8293100" y="6572250"/>
            <a:ext cx="600075" cy="285750"/>
          </a:xfrm>
          <a:noFill/>
        </p:spPr>
        <p:txBody>
          <a:bodyPr/>
          <a:lstStyle/>
          <a:p>
            <a:fld id="{BBB2625E-EB03-47A9-A872-8A86AA739778}" type="slidenum">
              <a:rPr lang="de-DE" smtClean="0">
                <a:cs typeface="Arial" charset="0"/>
              </a:rPr>
              <a:pPr/>
              <a:t>18</a:t>
            </a:fld>
            <a:endParaRPr lang="de-DE" smtClean="0">
              <a:cs typeface="Arial" charset="0"/>
            </a:endParaRPr>
          </a:p>
        </p:txBody>
      </p:sp>
      <p:sp>
        <p:nvSpPr>
          <p:cNvPr id="6" name="Titel 1"/>
          <p:cNvSpPr txBox="1">
            <a:spLocks/>
          </p:cNvSpPr>
          <p:nvPr/>
        </p:nvSpPr>
        <p:spPr>
          <a:xfrm>
            <a:off x="250825" y="1125538"/>
            <a:ext cx="8642350" cy="1151334"/>
          </a:xfrm>
          <a:prstGeom prst="rect">
            <a:avLst/>
          </a:prstGeom>
        </p:spPr>
        <p:txBody>
          <a:bodyPr vert="horz" lIns="0" rIns="0" bIns="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52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Glossar BC Sprachbildung </a:t>
            </a:r>
            <a:r>
              <a:rPr kumimoji="0" lang="de-DE" sz="5000" b="0" i="0" u="none" strike="noStrike" kern="1200" cap="none" spc="0" normalizeH="0" baseline="0" noProof="0" dirty="0" smtClean="0">
                <a:ln>
                  <a:noFill/>
                </a:ln>
                <a:solidFill>
                  <a:schemeClr val="tx2"/>
                </a:solidFill>
                <a:effectLst/>
                <a:uLnTx/>
                <a:uFillTx/>
                <a:latin typeface="+mj-lt"/>
                <a:ea typeface="+mj-ea"/>
                <a:cs typeface="+mj-cs"/>
              </a:rPr>
              <a:t/>
            </a:r>
            <a:br>
              <a:rPr kumimoji="0" lang="de-DE" sz="5000" b="0" i="0" u="none" strike="noStrike" kern="1200" cap="none" spc="0" normalizeH="0" baseline="0" noProof="0" dirty="0" smtClean="0">
                <a:ln>
                  <a:noFill/>
                </a:ln>
                <a:solidFill>
                  <a:schemeClr val="tx2"/>
                </a:solidFill>
                <a:effectLst/>
                <a:uLnTx/>
                <a:uFillTx/>
                <a:latin typeface="+mj-lt"/>
                <a:ea typeface="+mj-ea"/>
                <a:cs typeface="+mj-cs"/>
              </a:rPr>
            </a:br>
            <a:endParaRPr kumimoji="0" lang="de-DE" sz="5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Inhaltsplatzhalter 7"/>
          <p:cNvSpPr txBox="1">
            <a:spLocks/>
          </p:cNvSpPr>
          <p:nvPr/>
        </p:nvSpPr>
        <p:spPr>
          <a:xfrm>
            <a:off x="251520" y="2348880"/>
            <a:ext cx="8353425" cy="4221163"/>
          </a:xfrm>
          <a:prstGeom prst="rect">
            <a:avLst/>
          </a:prstGeom>
        </p:spPr>
        <p:txBody>
          <a:bodyPr vert="horz">
            <a:normAutofit/>
          </a:bodyPr>
          <a:lstStyle/>
          <a:p>
            <a:pPr marL="274320" marR="0" lvl="0" indent="-274320" algn="l" defTabSz="914400" rtl="0" eaLnBrk="1" fontAlgn="auto" latinLnBrk="0" hangingPunct="1">
              <a:lnSpc>
                <a:spcPct val="100000"/>
              </a:lnSpc>
              <a:spcBef>
                <a:spcPts val="2400"/>
              </a:spcBef>
              <a:spcAft>
                <a:spcPts val="600"/>
              </a:spcAft>
              <a:buClr>
                <a:schemeClr val="accent3"/>
              </a:buClr>
              <a:buSzPct val="95000"/>
              <a:buFont typeface="Arial" pitchFamily="34" charset="0"/>
              <a:buChar char="•"/>
              <a:tabLst/>
              <a:defRPr/>
            </a:pPr>
            <a:r>
              <a:rPr kumimoji="0" lang="de-DE" sz="2600" b="1" i="0" u="none" strike="noStrike" kern="1200" cap="none" spc="0" normalizeH="0" baseline="0" noProof="0" dirty="0" smtClean="0">
                <a:ln>
                  <a:noFill/>
                </a:ln>
                <a:solidFill>
                  <a:schemeClr val="tx1"/>
                </a:solidFill>
                <a:effectLst/>
                <a:uLnTx/>
                <a:uFillTx/>
                <a:latin typeface="+mn-lt"/>
                <a:ea typeface="+mn-ea"/>
                <a:cs typeface="+mn-cs"/>
              </a:rPr>
              <a:t>Sprachliche Mittel </a:t>
            </a:r>
            <a:r>
              <a:rPr kumimoji="0" lang="de-DE" sz="2600" b="0" i="0" u="none" strike="noStrike" kern="1200" cap="none" spc="0" normalizeH="0" baseline="0" noProof="0" dirty="0" smtClean="0">
                <a:ln>
                  <a:noFill/>
                </a:ln>
                <a:solidFill>
                  <a:schemeClr val="tx1"/>
                </a:solidFill>
                <a:effectLst/>
                <a:uLnTx/>
                <a:uFillTx/>
                <a:latin typeface="+mn-lt"/>
                <a:ea typeface="+mn-ea"/>
                <a:cs typeface="+mn-cs"/>
              </a:rPr>
              <a:t>unterstützen die Mitteilung eines bestimmten Anliegens, einer Befindlichkeit u. Ä. (</a:t>
            </a:r>
            <a:r>
              <a:rPr kumimoji="0" lang="de-DE"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a:t>
            </a:r>
            <a:r>
              <a:rPr kumimoji="0" lang="de-DE" sz="2600" b="0" i="0" u="none" strike="noStrike" kern="1200" cap="none" spc="0" normalizeH="0" baseline="0" noProof="0" dirty="0" smtClean="0">
                <a:ln>
                  <a:noFill/>
                </a:ln>
                <a:solidFill>
                  <a:schemeClr val="tx1"/>
                </a:solidFill>
                <a:effectLst/>
                <a:uLnTx/>
                <a:uFillTx/>
                <a:latin typeface="+mn-lt"/>
                <a:ea typeface="+mn-ea"/>
                <a:cs typeface="+mn-cs"/>
              </a:rPr>
              <a:t> Wie sage ich was?). </a:t>
            </a:r>
          </a:p>
          <a:p>
            <a:pPr marL="274320" marR="0" lvl="0" indent="-274320" algn="l" defTabSz="914400" rtl="0" eaLnBrk="1" fontAlgn="auto" latinLnBrk="0" hangingPunct="1">
              <a:lnSpc>
                <a:spcPct val="100000"/>
              </a:lnSpc>
              <a:spcBef>
                <a:spcPts val="600"/>
              </a:spcBef>
              <a:spcAft>
                <a:spcPts val="600"/>
              </a:spcAft>
              <a:buClr>
                <a:schemeClr val="accent3"/>
              </a:buClr>
              <a:buSzPct val="95000"/>
              <a:buFont typeface="Wingdings" pitchFamily="2" charset="2"/>
              <a:buNone/>
              <a:tabLst/>
              <a:defRPr/>
            </a:pPr>
            <a:r>
              <a:rPr kumimoji="0" lang="de-DE" sz="2600" b="0" i="0" u="none" strike="noStrike" kern="1200" cap="none" spc="0" normalizeH="0" baseline="0" noProof="0" dirty="0" smtClean="0">
                <a:ln>
                  <a:noFill/>
                </a:ln>
                <a:solidFill>
                  <a:schemeClr val="tx1"/>
                </a:solidFill>
                <a:effectLst/>
                <a:uLnTx/>
                <a:uFillTx/>
                <a:latin typeface="+mn-lt"/>
                <a:ea typeface="+mn-ea"/>
                <a:cs typeface="+mn-cs"/>
              </a:rPr>
              <a:t>	Es gibt sie im Bereich der mündlichen Produktion als </a:t>
            </a:r>
            <a:r>
              <a:rPr kumimoji="0" lang="de-DE" sz="2600" b="1" i="0" u="none" strike="noStrike" kern="1200" cap="none" spc="0" normalizeH="0" baseline="0" noProof="0" dirty="0" smtClean="0">
                <a:ln>
                  <a:noFill/>
                </a:ln>
                <a:solidFill>
                  <a:schemeClr val="tx1"/>
                </a:solidFill>
                <a:effectLst/>
                <a:uLnTx/>
                <a:uFillTx/>
                <a:latin typeface="+mn-lt"/>
                <a:ea typeface="+mn-ea"/>
                <a:cs typeface="+mn-cs"/>
              </a:rPr>
              <a:t>Redemittel</a:t>
            </a:r>
            <a:r>
              <a:rPr kumimoji="0" lang="de-DE" sz="2600" b="0" i="0" u="none" strike="noStrike" kern="1200" cap="none" spc="0" normalizeH="0" baseline="0" noProof="0" dirty="0" smtClean="0">
                <a:ln>
                  <a:noFill/>
                </a:ln>
                <a:solidFill>
                  <a:schemeClr val="tx1"/>
                </a:solidFill>
                <a:effectLst/>
                <a:uLnTx/>
                <a:uFillTx/>
                <a:latin typeface="+mn-lt"/>
                <a:ea typeface="+mn-ea"/>
                <a:cs typeface="+mn-cs"/>
              </a:rPr>
              <a:t> und im Bereich der schriftlichen Produktion als </a:t>
            </a:r>
            <a:r>
              <a:rPr kumimoji="0" lang="de-DE" sz="2600" b="1" i="0" u="none" strike="noStrike" kern="1200" cap="none" spc="0" normalizeH="0" baseline="0" noProof="0" dirty="0" smtClean="0">
                <a:ln>
                  <a:noFill/>
                </a:ln>
                <a:solidFill>
                  <a:schemeClr val="tx1"/>
                </a:solidFill>
                <a:effectLst/>
                <a:uLnTx/>
                <a:uFillTx/>
                <a:latin typeface="+mn-lt"/>
                <a:ea typeface="+mn-ea"/>
                <a:cs typeface="+mn-cs"/>
              </a:rPr>
              <a:t>Textbausteine</a:t>
            </a:r>
            <a:r>
              <a:rPr kumimoji="0" lang="de-DE" sz="26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250825" y="1125538"/>
            <a:ext cx="8642350" cy="85725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b="1" dirty="0" smtClean="0">
                <a:solidFill>
                  <a:schemeClr val="accent1">
                    <a:lumMod val="75000"/>
                  </a:schemeClr>
                </a:solidFill>
                <a:latin typeface="Verdana" pitchFamily="32" charset="0"/>
              </a:rPr>
              <a:t>Praxisbeispiel</a:t>
            </a:r>
            <a:endParaRPr lang="de-DE" sz="3200" b="1" dirty="0">
              <a:solidFill>
                <a:schemeClr val="accent1">
                  <a:lumMod val="75000"/>
                </a:schemeClr>
              </a:solidFill>
              <a:latin typeface="Verdana" pitchFamily="32" charset="0"/>
            </a:endParaRPr>
          </a:p>
        </p:txBody>
      </p:sp>
      <p:sp>
        <p:nvSpPr>
          <p:cNvPr id="3" name="Text Box 2"/>
          <p:cNvSpPr txBox="1">
            <a:spLocks noChangeArrowheads="1"/>
          </p:cNvSpPr>
          <p:nvPr/>
        </p:nvSpPr>
        <p:spPr bwMode="auto">
          <a:xfrm>
            <a:off x="251520" y="1484784"/>
            <a:ext cx="8642350" cy="4392488"/>
          </a:xfrm>
          <a:prstGeom prst="rect">
            <a:avLst/>
          </a:prstGeom>
          <a:noFill/>
          <a:ln w="9525">
            <a:noFill/>
            <a:round/>
            <a:headEnd/>
            <a:tailEnd/>
          </a:ln>
        </p:spPr>
        <p:txBody>
          <a:bodyPr/>
          <a:lstStyle/>
          <a:p>
            <a:pPr marL="341313" indent="-341313">
              <a:spcBef>
                <a:spcPts val="700"/>
              </a:spcBef>
              <a:buClr>
                <a:srgbClr val="ED2403"/>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800" dirty="0" smtClean="0">
              <a:solidFill>
                <a:srgbClr val="003366"/>
              </a:solidFill>
              <a:latin typeface="Verdana" pitchFamily="32" charset="0"/>
            </a:endParaRPr>
          </a:p>
          <a:p>
            <a:pPr marL="341313" indent="-341313">
              <a:spcBef>
                <a:spcPts val="700"/>
              </a:spcBef>
              <a:buClr>
                <a:srgbClr val="ED2403"/>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800" dirty="0" smtClean="0">
              <a:solidFill>
                <a:srgbClr val="003366"/>
              </a:solidFill>
              <a:latin typeface="Verdana" pitchFamily="32" charset="0"/>
            </a:endParaRPr>
          </a:p>
          <a:p>
            <a:pPr marL="341313" indent="-341313">
              <a:spcBef>
                <a:spcPts val="700"/>
              </a:spcBef>
              <a:buClr>
                <a:srgbClr val="ED2403"/>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800" dirty="0" smtClean="0">
                <a:solidFill>
                  <a:srgbClr val="003366"/>
                </a:solidFill>
                <a:latin typeface="Verdana" pitchFamily="32" charset="0"/>
              </a:rPr>
              <a:t>Wählen Sie in der Arbeitsgruppe drei Schreibformen aus und verfassen Sie zu Ihrem Bild entsprechende Texte.</a:t>
            </a:r>
          </a:p>
          <a:p>
            <a:pPr marL="341313" indent="-341313">
              <a:spcBef>
                <a:spcPts val="700"/>
              </a:spcBef>
              <a:buClr>
                <a:srgbClr val="ED2403"/>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800" dirty="0" smtClean="0">
                <a:solidFill>
                  <a:srgbClr val="003366"/>
                </a:solidFill>
                <a:latin typeface="Verdana" pitchFamily="32" charset="0"/>
              </a:rPr>
              <a:t>Überlegen Sie, welche Textbausteine, Textmuster oder sprachlichen Mittel Sie Ihren Schülern zur Lösung einer solchen Aufgabe zur Verfügung stellen könnten.</a:t>
            </a:r>
            <a:endParaRPr lang="de-DE" sz="2000" dirty="0">
              <a:solidFill>
                <a:srgbClr val="003366"/>
              </a:solidFill>
              <a:latin typeface="Verdana" pitchFamily="32" charset="0"/>
            </a:endParaRPr>
          </a:p>
          <a:p>
            <a:pPr marL="341313" indent="-341313">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800" dirty="0">
                <a:solidFill>
                  <a:srgbClr val="003366"/>
                </a:solidFill>
                <a:latin typeface="Verdana" pitchFamily="32"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ctrTitle"/>
          </p:nvPr>
        </p:nvSpPr>
        <p:spPr>
          <a:xfrm>
            <a:off x="539552" y="548680"/>
            <a:ext cx="7772400" cy="3312368"/>
          </a:xfrm>
        </p:spPr>
        <p:txBody>
          <a:bodyPr>
            <a:normAutofit fontScale="90000"/>
          </a:bodyPr>
          <a:lstStyle/>
          <a:p>
            <a:pPr algn="ctr"/>
            <a:r>
              <a:rPr lang="de-DE" sz="5000" b="0" dirty="0" smtClean="0">
                <a:latin typeface="Verdana" pitchFamily="34" charset="0"/>
                <a:ea typeface="Verdana" pitchFamily="34" charset="0"/>
                <a:cs typeface="Verdana" pitchFamily="34" charset="0"/>
              </a:rPr>
              <a:t>Sprachbildung im Fach Deutsch</a:t>
            </a:r>
            <a:br>
              <a:rPr lang="de-DE" sz="5000" b="0" dirty="0" smtClean="0">
                <a:latin typeface="Verdana" pitchFamily="34" charset="0"/>
                <a:ea typeface="Verdana" pitchFamily="34" charset="0"/>
                <a:cs typeface="Verdana" pitchFamily="34" charset="0"/>
              </a:rPr>
            </a:br>
            <a:r>
              <a:rPr lang="de-DE" sz="3200" b="0" dirty="0" smtClean="0">
                <a:latin typeface="Verdana" pitchFamily="34" charset="0"/>
                <a:ea typeface="Verdana" pitchFamily="34" charset="0"/>
                <a:cs typeface="Verdana" pitchFamily="34" charset="0"/>
              </a:rPr>
              <a:t>Grundschule</a:t>
            </a:r>
            <a:r>
              <a:rPr lang="de-DE" sz="1000" dirty="0" smtClean="0">
                <a:cs typeface="Arial" charset="0"/>
              </a:rPr>
              <a:t/>
            </a:r>
            <a:br>
              <a:rPr lang="de-DE" sz="1000" dirty="0" smtClean="0">
                <a:cs typeface="Arial" charset="0"/>
              </a:rPr>
            </a:br>
            <a:r>
              <a:rPr lang="de-DE" sz="1000" dirty="0" smtClean="0">
                <a:cs typeface="Arial" charset="0"/>
              </a:rPr>
              <a:t/>
            </a:r>
            <a:br>
              <a:rPr lang="de-DE" sz="1000" dirty="0" smtClean="0">
                <a:cs typeface="Arial" charset="0"/>
              </a:rPr>
            </a:br>
            <a:r>
              <a:rPr lang="de-DE" sz="3600" dirty="0" smtClean="0">
                <a:cs typeface="Arial" charset="0"/>
              </a:rPr>
              <a:t>Ziel: Einblick ins BC Sprachbildung, Herstellen von Verknüpfungen mit Teil C Deutsch</a:t>
            </a:r>
            <a:endParaRPr lang="de-DE" sz="3600" dirty="0" smtClean="0"/>
          </a:p>
        </p:txBody>
      </p:sp>
      <p:sp>
        <p:nvSpPr>
          <p:cNvPr id="7" name="Textfeld 1"/>
          <p:cNvSpPr txBox="1">
            <a:spLocks noChangeArrowheads="1"/>
          </p:cNvSpPr>
          <p:nvPr/>
        </p:nvSpPr>
        <p:spPr bwMode="auto">
          <a:xfrm>
            <a:off x="1187624" y="4318064"/>
            <a:ext cx="6697662" cy="1631216"/>
          </a:xfrm>
          <a:prstGeom prst="rect">
            <a:avLst/>
          </a:prstGeom>
          <a:noFill/>
          <a:ln w="9525">
            <a:noFill/>
            <a:miter lim="800000"/>
            <a:headEnd/>
            <a:tailEnd/>
          </a:ln>
        </p:spPr>
        <p:txBody>
          <a:bodyPr wrap="square">
            <a:spAutoFit/>
          </a:bodyPr>
          <a:lstStyle/>
          <a:p>
            <a:pPr marL="457200" indent="-457200">
              <a:buFontTx/>
              <a:buAutoNum type="arabicPeriod"/>
            </a:pPr>
            <a:r>
              <a:rPr lang="de-DE" sz="2000" dirty="0"/>
              <a:t>Ankommen</a:t>
            </a:r>
          </a:p>
          <a:p>
            <a:pPr marL="457200" indent="-457200">
              <a:buFontTx/>
              <a:buAutoNum type="arabicPeriod"/>
            </a:pPr>
            <a:r>
              <a:rPr lang="de-DE" sz="2000" dirty="0"/>
              <a:t>Anliegen des Basiscurriculums </a:t>
            </a:r>
            <a:r>
              <a:rPr lang="de-DE" sz="2000" dirty="0" smtClean="0"/>
              <a:t>Sprachbildung</a:t>
            </a:r>
            <a:endParaRPr lang="de-DE" sz="2000" dirty="0"/>
          </a:p>
          <a:p>
            <a:pPr marL="457200" indent="-457200">
              <a:buFontTx/>
              <a:buAutoNum type="arabicPeriod"/>
            </a:pPr>
            <a:r>
              <a:rPr lang="de-DE" sz="2000" dirty="0" smtClean="0"/>
              <a:t>Verknüpfung BC und Fachteil</a:t>
            </a:r>
            <a:endParaRPr lang="de-DE" sz="2000" dirty="0"/>
          </a:p>
          <a:p>
            <a:pPr marL="457200" indent="-457200">
              <a:buFontTx/>
              <a:buAutoNum type="arabicPeriod"/>
            </a:pPr>
            <a:r>
              <a:rPr lang="de-DE" sz="2000" dirty="0" smtClean="0"/>
              <a:t>Sprachbildung im Fachteil Deutsch</a:t>
            </a:r>
            <a:endParaRPr lang="de-DE" sz="2000" dirty="0"/>
          </a:p>
          <a:p>
            <a:pPr marL="457200" indent="-457200">
              <a:buFontTx/>
              <a:buAutoNum type="arabicPeriod"/>
            </a:pPr>
            <a:r>
              <a:rPr lang="de-DE" sz="2000" dirty="0" smtClean="0"/>
              <a:t>Ausblick </a:t>
            </a:r>
            <a:endParaRPr lang="de-DE"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2076840"/>
          </a:xfrm>
        </p:spPr>
        <p:txBody>
          <a:bodyPr>
            <a:normAutofit fontScale="90000"/>
          </a:bodyPr>
          <a:lstStyle/>
          <a:p>
            <a:pPr algn="ctr"/>
            <a:r>
              <a:rPr lang="de-DE" sz="5400" b="1" dirty="0" smtClean="0">
                <a:solidFill>
                  <a:srgbClr val="003366"/>
                </a:solidFill>
                <a:latin typeface="Verdana" pitchFamily="32" charset="0"/>
              </a:rPr>
              <a:t/>
            </a:r>
            <a:br>
              <a:rPr lang="de-DE" sz="5400" b="1" dirty="0" smtClean="0">
                <a:solidFill>
                  <a:srgbClr val="003366"/>
                </a:solidFill>
                <a:latin typeface="Verdana" pitchFamily="32" charset="0"/>
              </a:rPr>
            </a:br>
            <a:r>
              <a:rPr lang="de-DE" sz="4400" b="1" dirty="0" smtClean="0">
                <a:solidFill>
                  <a:srgbClr val="0070C0"/>
                </a:solidFill>
                <a:latin typeface="Verdana" pitchFamily="32" charset="0"/>
              </a:rPr>
              <a:t>4. Sprachbildung im Fachteil Deutsch </a:t>
            </a:r>
            <a:r>
              <a:rPr lang="de-DE" sz="3100" b="1" dirty="0" smtClean="0">
                <a:solidFill>
                  <a:srgbClr val="0070C0"/>
                </a:solidFill>
                <a:latin typeface="Verdana" pitchFamily="32" charset="0"/>
              </a:rPr>
              <a:t/>
            </a:r>
            <a:br>
              <a:rPr lang="de-DE" sz="3100" b="1" dirty="0" smtClean="0">
                <a:solidFill>
                  <a:srgbClr val="0070C0"/>
                </a:solidFill>
                <a:latin typeface="Verdana" pitchFamily="32" charset="0"/>
              </a:rPr>
            </a:br>
            <a:r>
              <a:rPr lang="de-DE" sz="3100" b="1" dirty="0" smtClean="0">
                <a:solidFill>
                  <a:srgbClr val="0070C0"/>
                </a:solidFill>
                <a:latin typeface="Verdana" pitchFamily="32" charset="0"/>
              </a:rPr>
              <a:t/>
            </a:r>
            <a:br>
              <a:rPr lang="de-DE" sz="3100" b="1" dirty="0" smtClean="0">
                <a:solidFill>
                  <a:srgbClr val="0070C0"/>
                </a:solidFill>
                <a:latin typeface="Verdana" pitchFamily="32" charset="0"/>
              </a:rPr>
            </a:br>
            <a:r>
              <a:rPr lang="de-DE" sz="2700" b="1" dirty="0" smtClean="0">
                <a:solidFill>
                  <a:srgbClr val="0070C0"/>
                </a:solidFill>
                <a:latin typeface="Verdana" pitchFamily="32" charset="0"/>
              </a:rPr>
              <a:t>2.6 Schreiben – Schreibstrategien nutzen</a:t>
            </a:r>
            <a:endParaRPr lang="de-DE" sz="2700" dirty="0">
              <a:solidFill>
                <a:srgbClr val="0070C0"/>
              </a:solidFill>
            </a:endParaRPr>
          </a:p>
        </p:txBody>
      </p:sp>
      <p:sp>
        <p:nvSpPr>
          <p:cNvPr id="3" name="Inhaltsplatzhalter 2"/>
          <p:cNvSpPr>
            <a:spLocks noGrp="1"/>
          </p:cNvSpPr>
          <p:nvPr>
            <p:ph idx="1"/>
          </p:nvPr>
        </p:nvSpPr>
        <p:spPr>
          <a:xfrm>
            <a:off x="395536" y="3068960"/>
            <a:ext cx="8229600" cy="2895600"/>
          </a:xfrm>
        </p:spPr>
        <p:txBody>
          <a:bodyPr/>
          <a:lstStyle/>
          <a:p>
            <a:pPr>
              <a:spcBef>
                <a:spcPts val="700"/>
              </a:spcBef>
              <a:spcAft>
                <a:spcPts val="1200"/>
              </a:spcAft>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de-DE" sz="2400" dirty="0" smtClean="0">
                <a:solidFill>
                  <a:srgbClr val="002060"/>
                </a:solidFill>
                <a:latin typeface="Verdana" pitchFamily="32" charset="0"/>
              </a:rPr>
              <a:t>Texte in unterschiedlichen Textformen schreiben:</a:t>
            </a:r>
          </a:p>
          <a:p>
            <a:pPr>
              <a:spcBef>
                <a:spcPts val="700"/>
              </a:spcBef>
              <a:spcAft>
                <a:spcPts val="1200"/>
              </a:spcAft>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de-DE" sz="2400" dirty="0" smtClean="0">
              <a:solidFill>
                <a:srgbClr val="002060"/>
              </a:solidFill>
              <a:latin typeface="Verdana" pitchFamily="32" charset="0"/>
            </a:endParaRPr>
          </a:p>
          <a:p>
            <a:pPr>
              <a:spcBef>
                <a:spcPts val="700"/>
              </a:spcBef>
              <a:spcAft>
                <a:spcPts val="600"/>
              </a:spcAft>
              <a:buClr>
                <a:srgbClr val="ED2403"/>
              </a:buClr>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de-DE" sz="2400" dirty="0" smtClean="0">
                <a:solidFill>
                  <a:srgbClr val="002060"/>
                </a:solidFill>
                <a:latin typeface="Verdana" pitchFamily="32" charset="0"/>
              </a:rPr>
              <a:t>gestaltend schreiben</a:t>
            </a:r>
          </a:p>
          <a:p>
            <a:pPr>
              <a:spcBef>
                <a:spcPts val="700"/>
              </a:spcBef>
              <a:spcAft>
                <a:spcPts val="600"/>
              </a:spcAft>
              <a:buClr>
                <a:srgbClr val="ED2403"/>
              </a:buClr>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de-DE" sz="2400" dirty="0" smtClean="0">
                <a:solidFill>
                  <a:srgbClr val="002060"/>
                </a:solidFill>
                <a:latin typeface="Verdana" pitchFamily="32" charset="0"/>
              </a:rPr>
              <a:t>informierend schreiben</a:t>
            </a:r>
          </a:p>
          <a:p>
            <a:pPr>
              <a:spcBef>
                <a:spcPts val="700"/>
              </a:spcBef>
              <a:spcAft>
                <a:spcPts val="600"/>
              </a:spcAft>
              <a:buClr>
                <a:srgbClr val="ED2403"/>
              </a:buClr>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de-DE" sz="2400" dirty="0" smtClean="0">
                <a:solidFill>
                  <a:srgbClr val="002060"/>
                </a:solidFill>
                <a:latin typeface="Verdana" pitchFamily="32" charset="0"/>
              </a:rPr>
              <a:t>erklärend und argumentierend schreiben</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51520" y="620688"/>
            <a:ext cx="8642350" cy="85725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b="1" dirty="0">
                <a:solidFill>
                  <a:srgbClr val="003366"/>
                </a:solidFill>
                <a:latin typeface="Verdana" pitchFamily="32" charset="0"/>
              </a:rPr>
              <a:t>Textformen konkret</a:t>
            </a:r>
          </a:p>
        </p:txBody>
      </p:sp>
      <p:sp>
        <p:nvSpPr>
          <p:cNvPr id="5" name="Text Box 4"/>
          <p:cNvSpPr txBox="1">
            <a:spLocks noChangeArrowheads="1"/>
          </p:cNvSpPr>
          <p:nvPr/>
        </p:nvSpPr>
        <p:spPr bwMode="auto">
          <a:xfrm>
            <a:off x="250825" y="2089150"/>
            <a:ext cx="8642350" cy="4219575"/>
          </a:xfrm>
          <a:prstGeom prst="rect">
            <a:avLst/>
          </a:prstGeom>
          <a:noFill/>
          <a:ln w="9525">
            <a:noFill/>
            <a:round/>
            <a:headEnd/>
            <a:tailEnd/>
          </a:ln>
        </p:spPr>
        <p:txBody>
          <a:bodyPr wrap="none" anchor="ctr"/>
          <a:lstStyle/>
          <a:p>
            <a:endParaRPr lang="de-DE"/>
          </a:p>
        </p:txBody>
      </p:sp>
      <p:pic>
        <p:nvPicPr>
          <p:cNvPr id="6" name="Picture 5"/>
          <p:cNvPicPr>
            <a:picLocks noChangeAspect="1" noChangeArrowheads="1"/>
          </p:cNvPicPr>
          <p:nvPr/>
        </p:nvPicPr>
        <p:blipFill>
          <a:blip r:embed="rId3" cstate="print"/>
          <a:srcRect/>
          <a:stretch>
            <a:fillRect/>
          </a:stretch>
        </p:blipFill>
        <p:spPr bwMode="auto">
          <a:xfrm>
            <a:off x="179512" y="1484784"/>
            <a:ext cx="8237538" cy="4843463"/>
          </a:xfrm>
          <a:prstGeom prst="rect">
            <a:avLst/>
          </a:prstGeom>
          <a:noFill/>
          <a:ln w="9525">
            <a:noFill/>
            <a:round/>
            <a:headEnd/>
            <a:tailEnd/>
          </a:ln>
        </p:spPr>
      </p:pic>
      <p:sp>
        <p:nvSpPr>
          <p:cNvPr id="7" name="Line 6"/>
          <p:cNvSpPr>
            <a:spLocks noChangeShapeType="1"/>
          </p:cNvSpPr>
          <p:nvPr/>
        </p:nvSpPr>
        <p:spPr bwMode="auto">
          <a:xfrm>
            <a:off x="971600" y="2636912"/>
            <a:ext cx="1871662" cy="1588"/>
          </a:xfrm>
          <a:prstGeom prst="line">
            <a:avLst/>
          </a:prstGeom>
          <a:noFill/>
          <a:ln w="38160" cap="sq">
            <a:solidFill>
              <a:srgbClr val="00CC99"/>
            </a:solidFill>
            <a:miter lim="800000"/>
            <a:headEnd/>
            <a:tailEnd/>
          </a:ln>
          <a:effectLst>
            <a:outerShdw dist="75597" dir="1064680" algn="ctr" rotWithShape="0">
              <a:srgbClr val="000000">
                <a:alpha val="35036"/>
              </a:srgbClr>
            </a:outerShdw>
          </a:effectLst>
        </p:spPr>
        <p:txBody>
          <a:bodyPr/>
          <a:lstStyle/>
          <a:p>
            <a:pPr>
              <a:defRPr/>
            </a:pPr>
            <a:endParaRPr lang="de-DE">
              <a:cs typeface="Arial" charset="0"/>
            </a:endParaRPr>
          </a:p>
        </p:txBody>
      </p:sp>
      <p:sp>
        <p:nvSpPr>
          <p:cNvPr id="8" name="Line 7"/>
          <p:cNvSpPr>
            <a:spLocks noChangeShapeType="1"/>
          </p:cNvSpPr>
          <p:nvPr/>
        </p:nvSpPr>
        <p:spPr bwMode="auto">
          <a:xfrm>
            <a:off x="3419872" y="2636912"/>
            <a:ext cx="1943100" cy="1588"/>
          </a:xfrm>
          <a:prstGeom prst="line">
            <a:avLst/>
          </a:prstGeom>
          <a:noFill/>
          <a:ln w="38160" cap="sq">
            <a:solidFill>
              <a:srgbClr val="00CC99"/>
            </a:solidFill>
            <a:miter lim="800000"/>
            <a:headEnd/>
            <a:tailEnd/>
          </a:ln>
          <a:effectLst>
            <a:outerShdw dist="75597" dir="1064680" algn="ctr" rotWithShape="0">
              <a:srgbClr val="000000">
                <a:alpha val="35036"/>
              </a:srgbClr>
            </a:outerShdw>
          </a:effectLst>
        </p:spPr>
        <p:txBody>
          <a:bodyPr/>
          <a:lstStyle/>
          <a:p>
            <a:pPr>
              <a:defRPr/>
            </a:pPr>
            <a:endParaRPr lang="de-DE">
              <a:cs typeface="Arial" charset="0"/>
            </a:endParaRPr>
          </a:p>
        </p:txBody>
      </p:sp>
      <p:sp>
        <p:nvSpPr>
          <p:cNvPr id="9" name="Line 8"/>
          <p:cNvSpPr>
            <a:spLocks noChangeShapeType="1"/>
          </p:cNvSpPr>
          <p:nvPr/>
        </p:nvSpPr>
        <p:spPr bwMode="auto">
          <a:xfrm>
            <a:off x="5868144" y="2636912"/>
            <a:ext cx="2159000" cy="1588"/>
          </a:xfrm>
          <a:prstGeom prst="line">
            <a:avLst/>
          </a:prstGeom>
          <a:noFill/>
          <a:ln w="38160" cap="sq">
            <a:solidFill>
              <a:srgbClr val="00CC99"/>
            </a:solidFill>
            <a:miter lim="800000"/>
            <a:headEnd/>
            <a:tailEnd/>
          </a:ln>
          <a:effectLst>
            <a:outerShdw dist="75597" dir="1064680" algn="ctr" rotWithShape="0">
              <a:srgbClr val="000000">
                <a:alpha val="35036"/>
              </a:srgbClr>
            </a:outerShdw>
          </a:effectLst>
        </p:spPr>
        <p:txBody>
          <a:bodyPr/>
          <a:lstStyle/>
          <a:p>
            <a:pPr>
              <a:defRPr/>
            </a:pPr>
            <a:endParaRPr lang="de-DE">
              <a:cs typeface="Arial" charset="0"/>
            </a:endParaRPr>
          </a:p>
        </p:txBody>
      </p:sp>
      <p:sp>
        <p:nvSpPr>
          <p:cNvPr id="10" name="Line 9"/>
          <p:cNvSpPr>
            <a:spLocks noChangeShapeType="1"/>
          </p:cNvSpPr>
          <p:nvPr/>
        </p:nvSpPr>
        <p:spPr bwMode="auto">
          <a:xfrm>
            <a:off x="5868144" y="2852936"/>
            <a:ext cx="1296987" cy="1588"/>
          </a:xfrm>
          <a:prstGeom prst="line">
            <a:avLst/>
          </a:prstGeom>
          <a:noFill/>
          <a:ln w="38160" cap="sq">
            <a:solidFill>
              <a:srgbClr val="00CC99"/>
            </a:solidFill>
            <a:miter lim="800000"/>
            <a:headEnd/>
            <a:tailEnd/>
          </a:ln>
          <a:effectLst>
            <a:outerShdw dist="75597" dir="1064680" algn="ctr" rotWithShape="0">
              <a:srgbClr val="000000">
                <a:alpha val="35036"/>
              </a:srgbClr>
            </a:outerShdw>
          </a:effectLst>
        </p:spPr>
        <p:txBody>
          <a:bodyPr/>
          <a:lstStyle/>
          <a:p>
            <a:pPr>
              <a:defRPr/>
            </a:pPr>
            <a:endParaRPr lang="de-DE">
              <a:cs typeface="Arial" charset="0"/>
            </a:endParaRPr>
          </a:p>
        </p:txBody>
      </p:sp>
      <p:sp>
        <p:nvSpPr>
          <p:cNvPr id="11" name="Fußzeilenplatzhalter 3"/>
          <p:cNvSpPr>
            <a:spLocks noGrp="1"/>
          </p:cNvSpPr>
          <p:nvPr>
            <p:ph type="ftr" sz="quarter" idx="10"/>
          </p:nvPr>
        </p:nvSpPr>
        <p:spPr>
          <a:xfrm>
            <a:off x="395536" y="6237312"/>
            <a:ext cx="1800200" cy="285750"/>
          </a:xfrm>
        </p:spPr>
        <p:txBody>
          <a:bodyPr/>
          <a:lstStyle/>
          <a:p>
            <a:pPr algn="l">
              <a:defRPr/>
            </a:pPr>
            <a:r>
              <a:rPr lang="de-DE" sz="1100" dirty="0" smtClean="0">
                <a:latin typeface="+mn-lt"/>
              </a:rPr>
              <a:t>Auszug </a:t>
            </a:r>
            <a:r>
              <a:rPr lang="de-DE" sz="1100" dirty="0" smtClean="0"/>
              <a:t> Teil </a:t>
            </a:r>
            <a:r>
              <a:rPr lang="de-DE" sz="1100" dirty="0" smtClean="0">
                <a:latin typeface="+mn-lt"/>
              </a:rPr>
              <a:t>C Deutsch, S.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7"/>
                                        </p:tgtEl>
                                        <p:attrNameLst>
                                          <p:attrName>style.visibility</p:attrName>
                                        </p:attrNameLst>
                                      </p:cBhvr>
                                      <p:to>
                                        <p:strVal val="visible"/>
                                      </p:to>
                                    </p:set>
                                    <p:animEffect transition="in" filter="blinds(horizontal)">
                                      <p:cBhvr additive="repl">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8"/>
                                        </p:tgtEl>
                                        <p:attrNameLst>
                                          <p:attrName>style.visibility</p:attrName>
                                        </p:attrNameLst>
                                      </p:cBhvr>
                                      <p:to>
                                        <p:strVal val="visible"/>
                                      </p:to>
                                    </p:set>
                                    <p:animEffect transition="in" filter="blinds(horizontal)">
                                      <p:cBhvr additive="repl">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9"/>
                                        </p:tgtEl>
                                        <p:attrNameLst>
                                          <p:attrName>style.visibility</p:attrName>
                                        </p:attrNameLst>
                                      </p:cBhvr>
                                      <p:to>
                                        <p:strVal val="visible"/>
                                      </p:to>
                                    </p:set>
                                    <p:animEffect transition="in" filter="blinds(horizontal)">
                                      <p:cBhvr additive="repl">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0"/>
                                        </p:tgtEl>
                                        <p:attrNameLst>
                                          <p:attrName>style.visibility</p:attrName>
                                        </p:attrNameLst>
                                      </p:cBhvr>
                                      <p:to>
                                        <p:strVal val="visible"/>
                                      </p:to>
                                    </p:set>
                                    <p:animEffect transition="in" filter="blinds(horizontal)">
                                      <p:cBhvr additive="repl">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250825" y="1125538"/>
            <a:ext cx="8642350" cy="85725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b="1" dirty="0" smtClean="0">
                <a:solidFill>
                  <a:schemeClr val="accent1">
                    <a:lumMod val="75000"/>
                  </a:schemeClr>
                </a:solidFill>
                <a:latin typeface="Verdana" pitchFamily="32" charset="0"/>
              </a:rPr>
              <a:t>Aufgabe</a:t>
            </a:r>
            <a:endParaRPr lang="de-DE" sz="3200" b="1" dirty="0">
              <a:solidFill>
                <a:schemeClr val="accent1">
                  <a:lumMod val="75000"/>
                </a:schemeClr>
              </a:solidFill>
              <a:latin typeface="Verdana" pitchFamily="32" charset="0"/>
            </a:endParaRPr>
          </a:p>
        </p:txBody>
      </p:sp>
      <p:sp>
        <p:nvSpPr>
          <p:cNvPr id="3" name="Text Box 2"/>
          <p:cNvSpPr txBox="1">
            <a:spLocks noChangeArrowheads="1"/>
          </p:cNvSpPr>
          <p:nvPr/>
        </p:nvSpPr>
        <p:spPr bwMode="auto">
          <a:xfrm>
            <a:off x="250825" y="2089150"/>
            <a:ext cx="8642350" cy="4219575"/>
          </a:xfrm>
          <a:prstGeom prst="rect">
            <a:avLst/>
          </a:prstGeom>
          <a:noFill/>
          <a:ln w="9525">
            <a:noFill/>
            <a:round/>
            <a:headEnd/>
            <a:tailEnd/>
          </a:ln>
        </p:spPr>
        <p:txBody>
          <a:bodyPr/>
          <a:lstStyle/>
          <a:p>
            <a:pPr marL="341313" indent="-341313">
              <a:spcBef>
                <a:spcPts val="700"/>
              </a:spcBef>
              <a:buClr>
                <a:srgbClr val="ED2403"/>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800" dirty="0">
                <a:solidFill>
                  <a:srgbClr val="003366"/>
                </a:solidFill>
                <a:latin typeface="Verdana" pitchFamily="32" charset="0"/>
              </a:rPr>
              <a:t>Ordnen Sie </a:t>
            </a:r>
            <a:r>
              <a:rPr lang="de-DE" sz="2800" dirty="0" smtClean="0">
                <a:solidFill>
                  <a:srgbClr val="003366"/>
                </a:solidFill>
                <a:latin typeface="Verdana" pitchFamily="32" charset="0"/>
              </a:rPr>
              <a:t>den Textformen/Schreibformen  bitte die entsprechenden Themen, Inhalte und Wissensbestände zu.</a:t>
            </a:r>
          </a:p>
          <a:p>
            <a:pPr marL="341313" indent="-341313">
              <a:spcBef>
                <a:spcPts val="700"/>
              </a:spcBef>
              <a:buClr>
                <a:srgbClr val="ED2403"/>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800" dirty="0" smtClean="0">
                <a:solidFill>
                  <a:srgbClr val="003366"/>
                </a:solidFill>
                <a:latin typeface="Verdana" pitchFamily="32" charset="0"/>
              </a:rPr>
              <a:t>Tauschen Sie sich Ihrer Arbeitsgruppe darüber aus, was eindeutig zugeordnet werden kann und wo es zu Überschneidungen kommt.</a:t>
            </a:r>
            <a:endParaRPr lang="de-DE" sz="2800" dirty="0">
              <a:solidFill>
                <a:srgbClr val="003366"/>
              </a:solidFill>
              <a:latin typeface="Verdana" pitchFamily="32" charset="0"/>
            </a:endParaRPr>
          </a:p>
          <a:p>
            <a:pPr marL="341313" indent="-341313">
              <a:spcBef>
                <a:spcPts val="5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solidFill>
                <a:srgbClr val="003366"/>
              </a:solidFill>
              <a:latin typeface="Verdana" pitchFamily="32" charset="0"/>
            </a:endParaRPr>
          </a:p>
          <a:p>
            <a:pPr marL="341313" indent="-341313">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800" dirty="0">
                <a:solidFill>
                  <a:srgbClr val="003366"/>
                </a:solidFill>
                <a:latin typeface="Verdana" pitchFamily="32"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a:normAutofit fontScale="90000"/>
          </a:bodyPr>
          <a:lstStyle/>
          <a:p>
            <a:r>
              <a:rPr lang="de-DE" dirty="0" smtClean="0">
                <a:solidFill>
                  <a:schemeClr val="accent1">
                    <a:lumMod val="50000"/>
                  </a:schemeClr>
                </a:solidFill>
                <a:hlinkClick r:id="rId4"/>
              </a:rPr>
              <a:t>Video: Wettbewerb "Culture </a:t>
            </a:r>
            <a:r>
              <a:rPr lang="de-DE" dirty="0" err="1" smtClean="0">
                <a:solidFill>
                  <a:schemeClr val="accent1">
                    <a:lumMod val="50000"/>
                  </a:schemeClr>
                </a:solidFill>
                <a:hlinkClick r:id="rId4"/>
              </a:rPr>
              <a:t>Slam</a:t>
            </a:r>
            <a:r>
              <a:rPr lang="de-DE" dirty="0" smtClean="0">
                <a:solidFill>
                  <a:schemeClr val="accent1">
                    <a:lumMod val="50000"/>
                  </a:schemeClr>
                </a:solidFill>
                <a:hlinkClick r:id="rId4"/>
              </a:rPr>
              <a:t>"</a:t>
            </a:r>
            <a:endParaRPr lang="de-DE" dirty="0">
              <a:solidFill>
                <a:schemeClr val="accent1">
                  <a:lumMod val="50000"/>
                </a:schemeClr>
              </a:solidFill>
            </a:endParaRPr>
          </a:p>
        </p:txBody>
      </p:sp>
      <p:pic>
        <p:nvPicPr>
          <p:cNvPr id="4" name="Wettbewerb_Culture_Slam.mp4">
            <a:hlinkClick r:id="" action="ppaction://media"/>
          </p:cNvPr>
          <p:cNvPicPr>
            <a:picLocks noRot="1" noChangeAspect="1"/>
          </p:cNvPicPr>
          <p:nvPr>
            <a:videoFile r:link="rId1"/>
          </p:nvPr>
        </p:nvPicPr>
        <p:blipFill>
          <a:blip r:embed="rId5" cstate="print"/>
          <a:stretch>
            <a:fillRect/>
          </a:stretch>
        </p:blipFill>
        <p:spPr>
          <a:xfrm>
            <a:off x="1331640" y="1664804"/>
            <a:ext cx="6768752" cy="50765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124744"/>
            <a:ext cx="8229600" cy="998984"/>
          </a:xfrm>
        </p:spPr>
        <p:txBody>
          <a:bodyPr>
            <a:normAutofit/>
          </a:bodyPr>
          <a:lstStyle/>
          <a:p>
            <a:pPr algn="ctr"/>
            <a:r>
              <a:rPr lang="de-DE" sz="6000" dirty="0" smtClean="0">
                <a:latin typeface="Verdana" pitchFamily="34" charset="0"/>
                <a:ea typeface="Verdana" pitchFamily="34" charset="0"/>
                <a:cs typeface="Verdana" pitchFamily="34" charset="0"/>
              </a:rPr>
              <a:t>Ausblick</a:t>
            </a:r>
            <a:endParaRPr lang="de-DE" sz="6000" dirty="0">
              <a:latin typeface="Verdana" pitchFamily="34" charset="0"/>
              <a:ea typeface="Verdana" pitchFamily="34" charset="0"/>
              <a:cs typeface="Verdana" pitchFamily="34" charset="0"/>
            </a:endParaRPr>
          </a:p>
        </p:txBody>
      </p:sp>
      <p:sp>
        <p:nvSpPr>
          <p:cNvPr id="5" name="Textfeld 4"/>
          <p:cNvSpPr txBox="1"/>
          <p:nvPr/>
        </p:nvSpPr>
        <p:spPr>
          <a:xfrm>
            <a:off x="395536" y="2780928"/>
            <a:ext cx="7920880" cy="3046988"/>
          </a:xfrm>
          <a:prstGeom prst="rect">
            <a:avLst/>
          </a:prstGeom>
          <a:noFill/>
        </p:spPr>
        <p:txBody>
          <a:bodyPr wrap="square" rtlCol="0">
            <a:spAutoFit/>
          </a:bodyPr>
          <a:lstStyle/>
          <a:p>
            <a:pPr algn="ctr"/>
            <a:r>
              <a:rPr lang="de-DE" sz="3600" dirty="0" smtClean="0">
                <a:solidFill>
                  <a:srgbClr val="0070C0"/>
                </a:solidFill>
                <a:latin typeface="Verdana" pitchFamily="34" charset="0"/>
                <a:ea typeface="Verdana" pitchFamily="34" charset="0"/>
                <a:cs typeface="Verdana" pitchFamily="34" charset="0"/>
              </a:rPr>
              <a:t>Nächste Veranstaltung:</a:t>
            </a:r>
          </a:p>
          <a:p>
            <a:pPr algn="ctr"/>
            <a:endParaRPr lang="de-DE" sz="3600" dirty="0" smtClean="0">
              <a:solidFill>
                <a:srgbClr val="0070C0"/>
              </a:solidFill>
              <a:latin typeface="Verdana" pitchFamily="34" charset="0"/>
              <a:ea typeface="Verdana" pitchFamily="34" charset="0"/>
              <a:cs typeface="Verdana" pitchFamily="34" charset="0"/>
            </a:endParaRPr>
          </a:p>
          <a:p>
            <a:pPr algn="ctr"/>
            <a:r>
              <a:rPr lang="de-DE" sz="4000" dirty="0" smtClean="0">
                <a:solidFill>
                  <a:srgbClr val="0070C0"/>
                </a:solidFill>
                <a:latin typeface="Verdana" pitchFamily="34" charset="0"/>
                <a:ea typeface="Verdana" pitchFamily="34" charset="0"/>
                <a:cs typeface="Verdana" pitchFamily="34" charset="0"/>
              </a:rPr>
              <a:t>Schulinterne Curricula </a:t>
            </a:r>
          </a:p>
          <a:p>
            <a:pPr algn="ctr"/>
            <a:r>
              <a:rPr lang="de-DE" sz="4000" dirty="0" smtClean="0">
                <a:solidFill>
                  <a:srgbClr val="0070C0"/>
                </a:solidFill>
                <a:latin typeface="Verdana" pitchFamily="34" charset="0"/>
                <a:ea typeface="Verdana" pitchFamily="34" charset="0"/>
                <a:cs typeface="Verdana" pitchFamily="34" charset="0"/>
              </a:rPr>
              <a:t>An Bewährtes anknüpfen – Neues entwickeln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866360"/>
          </a:xfrm>
        </p:spPr>
        <p:txBody>
          <a:bodyPr>
            <a:normAutofit fontScale="90000"/>
          </a:bodyPr>
          <a:lstStyle/>
          <a:p>
            <a:pPr algn="ctr"/>
            <a:r>
              <a:rPr lang="de-DE" dirty="0" smtClean="0">
                <a:latin typeface="Verdana" pitchFamily="34" charset="0"/>
                <a:ea typeface="Verdana" pitchFamily="34" charset="0"/>
                <a:cs typeface="Verdana" pitchFamily="34" charset="0"/>
              </a:rPr>
              <a:t>Es liegt mir auf der Zunge…</a:t>
            </a:r>
            <a:endParaRPr lang="de-DE" dirty="0">
              <a:latin typeface="Verdana" pitchFamily="34" charset="0"/>
              <a:ea typeface="Verdana" pitchFamily="34" charset="0"/>
              <a:cs typeface="Verdana" pitchFamily="34" charset="0"/>
            </a:endParaRPr>
          </a:p>
        </p:txBody>
      </p:sp>
      <p:pic>
        <p:nvPicPr>
          <p:cNvPr id="1026" name="Picture 2" descr="https://downloads.psd-tutorials.de/contest_submission-submissionImage/19505-498dc2bc6e8b455/contest_submission-submissionImage-19505.jpg"/>
          <p:cNvPicPr>
            <a:picLocks noChangeAspect="1" noChangeArrowheads="1"/>
          </p:cNvPicPr>
          <p:nvPr/>
        </p:nvPicPr>
        <p:blipFill>
          <a:blip r:embed="rId3" cstate="print"/>
          <a:srcRect/>
          <a:stretch>
            <a:fillRect/>
          </a:stretch>
        </p:blipFill>
        <p:spPr bwMode="auto">
          <a:xfrm>
            <a:off x="2339752" y="1705608"/>
            <a:ext cx="4320480" cy="3235560"/>
          </a:xfrm>
          <a:prstGeom prst="rect">
            <a:avLst/>
          </a:prstGeom>
          <a:noFill/>
        </p:spPr>
      </p:pic>
      <p:sp>
        <p:nvSpPr>
          <p:cNvPr id="5" name="Textfeld 4"/>
          <p:cNvSpPr txBox="1"/>
          <p:nvPr/>
        </p:nvSpPr>
        <p:spPr>
          <a:xfrm>
            <a:off x="683568" y="5200744"/>
            <a:ext cx="7776864" cy="892552"/>
          </a:xfrm>
          <a:prstGeom prst="rect">
            <a:avLst/>
          </a:prstGeom>
          <a:noFill/>
        </p:spPr>
        <p:txBody>
          <a:bodyPr wrap="square" rtlCol="0">
            <a:spAutoFit/>
          </a:bodyPr>
          <a:lstStyle/>
          <a:p>
            <a:pPr algn="ctr"/>
            <a:r>
              <a:rPr lang="de-DE" sz="2600" dirty="0" smtClean="0">
                <a:solidFill>
                  <a:schemeClr val="accent2">
                    <a:lumMod val="50000"/>
                  </a:schemeClr>
                </a:solidFill>
                <a:latin typeface="+mj-lt"/>
              </a:rPr>
              <a:t>Was hindert Schüler daran, angemessen zu formulieren?</a:t>
            </a:r>
          </a:p>
          <a:p>
            <a:pPr algn="ctr"/>
            <a:r>
              <a:rPr lang="de-DE" sz="2600" dirty="0" smtClean="0">
                <a:solidFill>
                  <a:schemeClr val="accent2">
                    <a:lumMod val="50000"/>
                  </a:schemeClr>
                </a:solidFill>
                <a:latin typeface="+mj-lt"/>
              </a:rPr>
              <a:t>Was fördert ihr Ausdrucksvermögen?</a:t>
            </a:r>
            <a:endParaRPr lang="de-DE" sz="2600" dirty="0">
              <a:solidFill>
                <a:schemeClr val="accent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3850" y="836612"/>
            <a:ext cx="8524875" cy="1296243"/>
          </a:xfrm>
          <a:prstGeom prst="rect">
            <a:avLst/>
          </a:prstGeom>
        </p:spPr>
        <p:txBody>
          <a:bodyPr vert="horz" lIns="0" rIns="0" bIns="0" anchor="b">
            <a:noAutofit/>
          </a:bodyPr>
          <a:lstStyle/>
          <a:p>
            <a:pPr lvl="0" algn="ctr">
              <a:spcBef>
                <a:spcPct val="0"/>
              </a:spcBef>
              <a:defRPr/>
            </a:pPr>
            <a:r>
              <a:rPr lang="de-DE" sz="3800" dirty="0" smtClean="0">
                <a:solidFill>
                  <a:srgbClr val="0070C0"/>
                </a:solidFill>
                <a:latin typeface="Verdana" pitchFamily="34" charset="0"/>
                <a:ea typeface="Verdana" pitchFamily="34" charset="0"/>
                <a:cs typeface="Verdana" pitchFamily="34" charset="0"/>
              </a:rPr>
              <a:t>2. Anliegen des BC Sprachbildung </a:t>
            </a:r>
            <a:r>
              <a:rPr kumimoji="0" lang="de-DE" sz="2400" b="0" i="0" u="none" strike="noStrike" kern="1200" cap="none" spc="0" normalizeH="0" baseline="0" noProof="0" dirty="0" smtClean="0">
                <a:ln>
                  <a:noFill/>
                </a:ln>
                <a:solidFill>
                  <a:srgbClr val="0070C0"/>
                </a:solidFill>
                <a:effectLst/>
                <a:uLnTx/>
                <a:uFillTx/>
                <a:latin typeface="Verdana" pitchFamily="34" charset="0"/>
                <a:ea typeface="Verdana" pitchFamily="34" charset="0"/>
                <a:cs typeface="Verdana" pitchFamily="34" charset="0"/>
              </a:rPr>
              <a:t>Unterricht als Sprachlernsituation in jedem Fach</a:t>
            </a:r>
          </a:p>
        </p:txBody>
      </p:sp>
      <p:sp>
        <p:nvSpPr>
          <p:cNvPr id="5" name="Inhaltsplatzhalter 2"/>
          <p:cNvSpPr txBox="1">
            <a:spLocks/>
          </p:cNvSpPr>
          <p:nvPr/>
        </p:nvSpPr>
        <p:spPr>
          <a:xfrm>
            <a:off x="250825" y="2060575"/>
            <a:ext cx="8453438" cy="4652963"/>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charset="0"/>
              <a:buNone/>
              <a:tabLst/>
              <a:defRPr/>
            </a:pPr>
            <a:r>
              <a:rPr kumimoji="0" lang="de-DE" sz="2600" b="0" i="0" u="none" strike="noStrike" kern="1200" cap="none" spc="0" normalizeH="0" baseline="0" noProof="0" dirty="0" smtClean="0">
                <a:ln>
                  <a:noFill/>
                </a:ln>
                <a:solidFill>
                  <a:schemeClr val="tx1"/>
                </a:solidFill>
                <a:effectLst/>
                <a:uLnTx/>
                <a:uFillTx/>
                <a:latin typeface="Arial" charset="0"/>
                <a:ea typeface="ＭＳ Ｐゴシック" charset="0"/>
                <a:cs typeface="Arial" charset="0"/>
              </a:rPr>
              <a:t>			</a:t>
            </a:r>
            <a:endParaRPr kumimoji="0" lang="de-DE" sz="2600" b="1" i="0" u="none" strike="noStrike" kern="1200" cap="none" spc="0" normalizeH="0" baseline="0" noProof="0" dirty="0" smtClean="0">
              <a:ln>
                <a:noFill/>
              </a:ln>
              <a:solidFill>
                <a:schemeClr val="tx1"/>
              </a:solidFill>
              <a:effectLst/>
              <a:uLnTx/>
              <a:uFillTx/>
              <a:latin typeface="Arial" charset="0"/>
              <a:ea typeface="ＭＳ Ｐゴシック" charset="0"/>
              <a:cs typeface="Arial"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charset="0"/>
              <a:buNone/>
              <a:tabLst/>
              <a:defRPr/>
            </a:pPr>
            <a:endParaRPr kumimoji="0" lang="de-DE" sz="2600" b="0" i="0" u="none" strike="noStrike" kern="1200" cap="none" spc="0" normalizeH="0" baseline="0" noProof="0" dirty="0" smtClean="0">
              <a:ln>
                <a:noFill/>
              </a:ln>
              <a:solidFill>
                <a:schemeClr val="tx1"/>
              </a:solidFill>
              <a:effectLst/>
              <a:uLnTx/>
              <a:uFillTx/>
              <a:latin typeface="Arial" charset="0"/>
              <a:ea typeface="ＭＳ Ｐゴシック" charset="0"/>
              <a:cs typeface="Arial"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de-DE" sz="2600" b="0" i="0" u="none" strike="noStrike" kern="1200" cap="none" spc="0" normalizeH="0" baseline="0" noProof="0" dirty="0" smtClean="0">
              <a:ln>
                <a:noFill/>
              </a:ln>
              <a:solidFill>
                <a:schemeClr val="tx1"/>
              </a:solidFill>
              <a:effectLst/>
              <a:uLnTx/>
              <a:uFillTx/>
              <a:latin typeface="Arial" charset="0"/>
              <a:ea typeface="ＭＳ Ｐゴシック" charset="0"/>
              <a:cs typeface="Arial"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de-DE" sz="2600" b="0" i="0" u="none" strike="noStrike" kern="1200" cap="none" spc="0" normalizeH="0" baseline="0" noProof="0" dirty="0">
              <a:ln>
                <a:noFill/>
              </a:ln>
              <a:solidFill>
                <a:schemeClr val="tx1"/>
              </a:solidFill>
              <a:effectLst/>
              <a:uLnTx/>
              <a:uFillTx/>
              <a:latin typeface="Arial" charset="0"/>
              <a:ea typeface="ＭＳ Ｐゴシック" charset="0"/>
              <a:cs typeface="Arial" charset="0"/>
            </a:endParaRPr>
          </a:p>
        </p:txBody>
      </p:sp>
      <p:sp>
        <p:nvSpPr>
          <p:cNvPr id="6" name="Foliennummernplatzhalter 4"/>
          <p:cNvSpPr>
            <a:spLocks noGrp="1"/>
          </p:cNvSpPr>
          <p:nvPr>
            <p:ph type="sldNum" sz="quarter" idx="11"/>
          </p:nvPr>
        </p:nvSpPr>
        <p:spPr>
          <a:xfrm>
            <a:off x="8293100" y="6572250"/>
            <a:ext cx="600075" cy="285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fld id="{0E0BDC6A-163D-E94A-96DB-A619A8FEC4AE}" type="slidenum">
              <a:rPr lang="de-DE" sz="900">
                <a:solidFill>
                  <a:srgbClr val="002060"/>
                </a:solidFill>
                <a:latin typeface="Arial" charset="0"/>
                <a:cs typeface="Verdana" charset="0"/>
              </a:rPr>
              <a:pPr eaLnBrk="1" hangingPunct="1"/>
              <a:t>4</a:t>
            </a:fld>
            <a:endParaRPr lang="de-DE" sz="900">
              <a:solidFill>
                <a:srgbClr val="002060"/>
              </a:solidFill>
              <a:latin typeface="Arial" charset="0"/>
              <a:cs typeface="Verdana" charset="0"/>
            </a:endParaRPr>
          </a:p>
        </p:txBody>
      </p:sp>
      <p:sp>
        <p:nvSpPr>
          <p:cNvPr id="9" name="Freihandform 8"/>
          <p:cNvSpPr/>
          <p:nvPr/>
        </p:nvSpPr>
        <p:spPr>
          <a:xfrm>
            <a:off x="2123728" y="2786143"/>
            <a:ext cx="5976664" cy="954720"/>
          </a:xfrm>
          <a:custGeom>
            <a:avLst/>
            <a:gdLst>
              <a:gd name="connsiteX0" fmla="*/ 0 w 5976664"/>
              <a:gd name="connsiteY0" fmla="*/ 159123 h 954720"/>
              <a:gd name="connsiteX1" fmla="*/ 46606 w 5976664"/>
              <a:gd name="connsiteY1" fmla="*/ 46606 h 954720"/>
              <a:gd name="connsiteX2" fmla="*/ 159123 w 5976664"/>
              <a:gd name="connsiteY2" fmla="*/ 0 h 954720"/>
              <a:gd name="connsiteX3" fmla="*/ 5817541 w 5976664"/>
              <a:gd name="connsiteY3" fmla="*/ 0 h 954720"/>
              <a:gd name="connsiteX4" fmla="*/ 5930058 w 5976664"/>
              <a:gd name="connsiteY4" fmla="*/ 46606 h 954720"/>
              <a:gd name="connsiteX5" fmla="*/ 5976664 w 5976664"/>
              <a:gd name="connsiteY5" fmla="*/ 159123 h 954720"/>
              <a:gd name="connsiteX6" fmla="*/ 5976664 w 5976664"/>
              <a:gd name="connsiteY6" fmla="*/ 795597 h 954720"/>
              <a:gd name="connsiteX7" fmla="*/ 5930058 w 5976664"/>
              <a:gd name="connsiteY7" fmla="*/ 908114 h 954720"/>
              <a:gd name="connsiteX8" fmla="*/ 5817541 w 5976664"/>
              <a:gd name="connsiteY8" fmla="*/ 954720 h 954720"/>
              <a:gd name="connsiteX9" fmla="*/ 159123 w 5976664"/>
              <a:gd name="connsiteY9" fmla="*/ 954720 h 954720"/>
              <a:gd name="connsiteX10" fmla="*/ 46606 w 5976664"/>
              <a:gd name="connsiteY10" fmla="*/ 908114 h 954720"/>
              <a:gd name="connsiteX11" fmla="*/ 0 w 5976664"/>
              <a:gd name="connsiteY11" fmla="*/ 795597 h 954720"/>
              <a:gd name="connsiteX12" fmla="*/ 0 w 5976664"/>
              <a:gd name="connsiteY12" fmla="*/ 159123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6664" h="954720">
                <a:moveTo>
                  <a:pt x="0" y="159123"/>
                </a:moveTo>
                <a:cubicBezTo>
                  <a:pt x="0" y="116921"/>
                  <a:pt x="16765" y="76447"/>
                  <a:pt x="46606" y="46606"/>
                </a:cubicBezTo>
                <a:cubicBezTo>
                  <a:pt x="76447" y="16765"/>
                  <a:pt x="116921" y="0"/>
                  <a:pt x="159123" y="0"/>
                </a:cubicBezTo>
                <a:lnTo>
                  <a:pt x="5817541" y="0"/>
                </a:lnTo>
                <a:cubicBezTo>
                  <a:pt x="5859743" y="0"/>
                  <a:pt x="5900217" y="16765"/>
                  <a:pt x="5930058" y="46606"/>
                </a:cubicBezTo>
                <a:cubicBezTo>
                  <a:pt x="5959899" y="76447"/>
                  <a:pt x="5976664" y="116921"/>
                  <a:pt x="5976664" y="159123"/>
                </a:cubicBezTo>
                <a:lnTo>
                  <a:pt x="5976664" y="795597"/>
                </a:lnTo>
                <a:cubicBezTo>
                  <a:pt x="5976664" y="837799"/>
                  <a:pt x="5959899" y="878273"/>
                  <a:pt x="5930058" y="908114"/>
                </a:cubicBezTo>
                <a:cubicBezTo>
                  <a:pt x="5900217" y="937955"/>
                  <a:pt x="5859743" y="954720"/>
                  <a:pt x="5817541" y="954720"/>
                </a:cubicBezTo>
                <a:lnTo>
                  <a:pt x="159123" y="954720"/>
                </a:lnTo>
                <a:cubicBezTo>
                  <a:pt x="116921" y="954720"/>
                  <a:pt x="76447" y="937955"/>
                  <a:pt x="46606" y="908114"/>
                </a:cubicBezTo>
                <a:cubicBezTo>
                  <a:pt x="16765" y="878273"/>
                  <a:pt x="0" y="837799"/>
                  <a:pt x="0" y="795597"/>
                </a:cubicBezTo>
                <a:lnTo>
                  <a:pt x="0" y="1591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38046" tIns="138046" rIns="138046" bIns="138046" numCol="1" spcCol="1270" anchor="ctr" anchorCtr="0">
            <a:noAutofit/>
          </a:bodyPr>
          <a:lstStyle/>
          <a:p>
            <a:pPr lvl="0" algn="l" defTabSz="1066800">
              <a:lnSpc>
                <a:spcPct val="90000"/>
              </a:lnSpc>
              <a:spcBef>
                <a:spcPct val="0"/>
              </a:spcBef>
              <a:spcAft>
                <a:spcPct val="35000"/>
              </a:spcAft>
            </a:pPr>
            <a:r>
              <a:rPr lang="de-DE" sz="2400" kern="1200" dirty="0" smtClean="0">
                <a:latin typeface="Arial" charset="0"/>
                <a:cs typeface="Arial" charset="0"/>
              </a:rPr>
              <a:t>als verbindliche Grundlage für die Arbeit in allen Fächern</a:t>
            </a:r>
            <a:endParaRPr lang="de-DE" sz="2400" kern="1200" dirty="0">
              <a:solidFill>
                <a:srgbClr val="FF0000"/>
              </a:solidFill>
            </a:endParaRPr>
          </a:p>
        </p:txBody>
      </p:sp>
      <p:sp>
        <p:nvSpPr>
          <p:cNvPr id="10" name="Freihandform 9"/>
          <p:cNvSpPr/>
          <p:nvPr/>
        </p:nvSpPr>
        <p:spPr>
          <a:xfrm>
            <a:off x="2123728" y="3887744"/>
            <a:ext cx="5976664" cy="954720"/>
          </a:xfrm>
          <a:custGeom>
            <a:avLst/>
            <a:gdLst>
              <a:gd name="connsiteX0" fmla="*/ 0 w 5976664"/>
              <a:gd name="connsiteY0" fmla="*/ 159123 h 954720"/>
              <a:gd name="connsiteX1" fmla="*/ 46606 w 5976664"/>
              <a:gd name="connsiteY1" fmla="*/ 46606 h 954720"/>
              <a:gd name="connsiteX2" fmla="*/ 159123 w 5976664"/>
              <a:gd name="connsiteY2" fmla="*/ 0 h 954720"/>
              <a:gd name="connsiteX3" fmla="*/ 5817541 w 5976664"/>
              <a:gd name="connsiteY3" fmla="*/ 0 h 954720"/>
              <a:gd name="connsiteX4" fmla="*/ 5930058 w 5976664"/>
              <a:gd name="connsiteY4" fmla="*/ 46606 h 954720"/>
              <a:gd name="connsiteX5" fmla="*/ 5976664 w 5976664"/>
              <a:gd name="connsiteY5" fmla="*/ 159123 h 954720"/>
              <a:gd name="connsiteX6" fmla="*/ 5976664 w 5976664"/>
              <a:gd name="connsiteY6" fmla="*/ 795597 h 954720"/>
              <a:gd name="connsiteX7" fmla="*/ 5930058 w 5976664"/>
              <a:gd name="connsiteY7" fmla="*/ 908114 h 954720"/>
              <a:gd name="connsiteX8" fmla="*/ 5817541 w 5976664"/>
              <a:gd name="connsiteY8" fmla="*/ 954720 h 954720"/>
              <a:gd name="connsiteX9" fmla="*/ 159123 w 5976664"/>
              <a:gd name="connsiteY9" fmla="*/ 954720 h 954720"/>
              <a:gd name="connsiteX10" fmla="*/ 46606 w 5976664"/>
              <a:gd name="connsiteY10" fmla="*/ 908114 h 954720"/>
              <a:gd name="connsiteX11" fmla="*/ 0 w 5976664"/>
              <a:gd name="connsiteY11" fmla="*/ 795597 h 954720"/>
              <a:gd name="connsiteX12" fmla="*/ 0 w 5976664"/>
              <a:gd name="connsiteY12" fmla="*/ 159123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6664" h="954720">
                <a:moveTo>
                  <a:pt x="0" y="159123"/>
                </a:moveTo>
                <a:cubicBezTo>
                  <a:pt x="0" y="116921"/>
                  <a:pt x="16765" y="76447"/>
                  <a:pt x="46606" y="46606"/>
                </a:cubicBezTo>
                <a:cubicBezTo>
                  <a:pt x="76447" y="16765"/>
                  <a:pt x="116921" y="0"/>
                  <a:pt x="159123" y="0"/>
                </a:cubicBezTo>
                <a:lnTo>
                  <a:pt x="5817541" y="0"/>
                </a:lnTo>
                <a:cubicBezTo>
                  <a:pt x="5859743" y="0"/>
                  <a:pt x="5900217" y="16765"/>
                  <a:pt x="5930058" y="46606"/>
                </a:cubicBezTo>
                <a:cubicBezTo>
                  <a:pt x="5959899" y="76447"/>
                  <a:pt x="5976664" y="116921"/>
                  <a:pt x="5976664" y="159123"/>
                </a:cubicBezTo>
                <a:lnTo>
                  <a:pt x="5976664" y="795597"/>
                </a:lnTo>
                <a:cubicBezTo>
                  <a:pt x="5976664" y="837799"/>
                  <a:pt x="5959899" y="878273"/>
                  <a:pt x="5930058" y="908114"/>
                </a:cubicBezTo>
                <a:cubicBezTo>
                  <a:pt x="5900217" y="937955"/>
                  <a:pt x="5859743" y="954720"/>
                  <a:pt x="5817541" y="954720"/>
                </a:cubicBezTo>
                <a:lnTo>
                  <a:pt x="159123" y="954720"/>
                </a:lnTo>
                <a:cubicBezTo>
                  <a:pt x="116921" y="954720"/>
                  <a:pt x="76447" y="937955"/>
                  <a:pt x="46606" y="908114"/>
                </a:cubicBezTo>
                <a:cubicBezTo>
                  <a:pt x="16765" y="878273"/>
                  <a:pt x="0" y="837799"/>
                  <a:pt x="0" y="795597"/>
                </a:cubicBezTo>
                <a:lnTo>
                  <a:pt x="0" y="1591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alpha val="90000"/>
              <a:hueOff val="0"/>
              <a:satOff val="0"/>
              <a:lumOff val="0"/>
              <a:alphaOff val="-20000"/>
            </a:schemeClr>
          </a:fillRef>
          <a:effectRef idx="2">
            <a:schemeClr val="accent2">
              <a:alpha val="90000"/>
              <a:hueOff val="0"/>
              <a:satOff val="0"/>
              <a:lumOff val="0"/>
              <a:alphaOff val="-20000"/>
            </a:schemeClr>
          </a:effectRef>
          <a:fontRef idx="minor">
            <a:schemeClr val="lt1"/>
          </a:fontRef>
        </p:style>
        <p:txBody>
          <a:bodyPr spcFirstLastPara="0" vert="horz" wrap="square" lIns="138046" tIns="138046" rIns="138046" bIns="138046" numCol="1" spcCol="1270" anchor="ctr" anchorCtr="0">
            <a:noAutofit/>
          </a:bodyPr>
          <a:lstStyle/>
          <a:p>
            <a:pPr lvl="0" algn="l" defTabSz="1066800">
              <a:lnSpc>
                <a:spcPct val="90000"/>
              </a:lnSpc>
              <a:spcBef>
                <a:spcPct val="0"/>
              </a:spcBef>
              <a:spcAft>
                <a:spcPct val="35000"/>
              </a:spcAft>
            </a:pPr>
            <a:r>
              <a:rPr lang="de-DE" sz="2400" kern="1200" dirty="0" smtClean="0">
                <a:latin typeface="Arial" charset="0"/>
                <a:cs typeface="Arial" charset="0"/>
              </a:rPr>
              <a:t>in einer systematischen Struktur </a:t>
            </a:r>
            <a:endParaRPr lang="de-DE" sz="2400" kern="1200" dirty="0"/>
          </a:p>
        </p:txBody>
      </p:sp>
      <p:sp>
        <p:nvSpPr>
          <p:cNvPr id="11" name="Freihandform 10"/>
          <p:cNvSpPr/>
          <p:nvPr/>
        </p:nvSpPr>
        <p:spPr>
          <a:xfrm>
            <a:off x="2123728" y="4989344"/>
            <a:ext cx="5976664" cy="954720"/>
          </a:xfrm>
          <a:custGeom>
            <a:avLst/>
            <a:gdLst>
              <a:gd name="connsiteX0" fmla="*/ 0 w 5976664"/>
              <a:gd name="connsiteY0" fmla="*/ 159123 h 954720"/>
              <a:gd name="connsiteX1" fmla="*/ 46606 w 5976664"/>
              <a:gd name="connsiteY1" fmla="*/ 46606 h 954720"/>
              <a:gd name="connsiteX2" fmla="*/ 159123 w 5976664"/>
              <a:gd name="connsiteY2" fmla="*/ 0 h 954720"/>
              <a:gd name="connsiteX3" fmla="*/ 5817541 w 5976664"/>
              <a:gd name="connsiteY3" fmla="*/ 0 h 954720"/>
              <a:gd name="connsiteX4" fmla="*/ 5930058 w 5976664"/>
              <a:gd name="connsiteY4" fmla="*/ 46606 h 954720"/>
              <a:gd name="connsiteX5" fmla="*/ 5976664 w 5976664"/>
              <a:gd name="connsiteY5" fmla="*/ 159123 h 954720"/>
              <a:gd name="connsiteX6" fmla="*/ 5976664 w 5976664"/>
              <a:gd name="connsiteY6" fmla="*/ 795597 h 954720"/>
              <a:gd name="connsiteX7" fmla="*/ 5930058 w 5976664"/>
              <a:gd name="connsiteY7" fmla="*/ 908114 h 954720"/>
              <a:gd name="connsiteX8" fmla="*/ 5817541 w 5976664"/>
              <a:gd name="connsiteY8" fmla="*/ 954720 h 954720"/>
              <a:gd name="connsiteX9" fmla="*/ 159123 w 5976664"/>
              <a:gd name="connsiteY9" fmla="*/ 954720 h 954720"/>
              <a:gd name="connsiteX10" fmla="*/ 46606 w 5976664"/>
              <a:gd name="connsiteY10" fmla="*/ 908114 h 954720"/>
              <a:gd name="connsiteX11" fmla="*/ 0 w 5976664"/>
              <a:gd name="connsiteY11" fmla="*/ 795597 h 954720"/>
              <a:gd name="connsiteX12" fmla="*/ 0 w 5976664"/>
              <a:gd name="connsiteY12" fmla="*/ 159123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6664" h="954720">
                <a:moveTo>
                  <a:pt x="0" y="159123"/>
                </a:moveTo>
                <a:cubicBezTo>
                  <a:pt x="0" y="116921"/>
                  <a:pt x="16765" y="76447"/>
                  <a:pt x="46606" y="46606"/>
                </a:cubicBezTo>
                <a:cubicBezTo>
                  <a:pt x="76447" y="16765"/>
                  <a:pt x="116921" y="0"/>
                  <a:pt x="159123" y="0"/>
                </a:cubicBezTo>
                <a:lnTo>
                  <a:pt x="5817541" y="0"/>
                </a:lnTo>
                <a:cubicBezTo>
                  <a:pt x="5859743" y="0"/>
                  <a:pt x="5900217" y="16765"/>
                  <a:pt x="5930058" y="46606"/>
                </a:cubicBezTo>
                <a:cubicBezTo>
                  <a:pt x="5959899" y="76447"/>
                  <a:pt x="5976664" y="116921"/>
                  <a:pt x="5976664" y="159123"/>
                </a:cubicBezTo>
                <a:lnTo>
                  <a:pt x="5976664" y="795597"/>
                </a:lnTo>
                <a:cubicBezTo>
                  <a:pt x="5976664" y="837799"/>
                  <a:pt x="5959899" y="878273"/>
                  <a:pt x="5930058" y="908114"/>
                </a:cubicBezTo>
                <a:cubicBezTo>
                  <a:pt x="5900217" y="937955"/>
                  <a:pt x="5859743" y="954720"/>
                  <a:pt x="5817541" y="954720"/>
                </a:cubicBezTo>
                <a:lnTo>
                  <a:pt x="159123" y="954720"/>
                </a:lnTo>
                <a:cubicBezTo>
                  <a:pt x="116921" y="954720"/>
                  <a:pt x="76447" y="937955"/>
                  <a:pt x="46606" y="908114"/>
                </a:cubicBezTo>
                <a:cubicBezTo>
                  <a:pt x="16765" y="878273"/>
                  <a:pt x="0" y="837799"/>
                  <a:pt x="0" y="795597"/>
                </a:cubicBezTo>
                <a:lnTo>
                  <a:pt x="0" y="1591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38046" tIns="138046" rIns="138046" bIns="138046" numCol="1" spcCol="1270" anchor="ctr" anchorCtr="0">
            <a:noAutofit/>
          </a:bodyPr>
          <a:lstStyle/>
          <a:p>
            <a:pPr lvl="0" algn="l" defTabSz="1066800">
              <a:lnSpc>
                <a:spcPct val="90000"/>
              </a:lnSpc>
              <a:spcBef>
                <a:spcPct val="0"/>
              </a:spcBef>
              <a:spcAft>
                <a:spcPct val="35000"/>
              </a:spcAft>
            </a:pPr>
            <a:r>
              <a:rPr lang="de-DE" sz="2400" kern="1200" dirty="0" smtClean="0">
                <a:latin typeface="Arial" charset="0"/>
                <a:cs typeface="Arial" charset="0"/>
              </a:rPr>
              <a:t>wissenschaftlich begründet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229600" cy="1008112"/>
          </a:xfrm>
        </p:spPr>
        <p:txBody>
          <a:bodyPr>
            <a:normAutofit/>
          </a:bodyPr>
          <a:lstStyle/>
          <a:p>
            <a:pPr algn="ctr"/>
            <a:r>
              <a:rPr lang="de-DE" sz="4000" dirty="0" smtClean="0">
                <a:latin typeface="Verdana" pitchFamily="34" charset="0"/>
                <a:ea typeface="Verdana" pitchFamily="34" charset="0"/>
                <a:cs typeface="Verdana" pitchFamily="34" charset="0"/>
              </a:rPr>
              <a:t>Was heißt Sprachbildung?</a:t>
            </a:r>
            <a:endParaRPr lang="de-DE" sz="4000" dirty="0">
              <a:latin typeface="Verdana" pitchFamily="34" charset="0"/>
              <a:ea typeface="Verdana" pitchFamily="34" charset="0"/>
              <a:cs typeface="Verdana" pitchFamily="34" charset="0"/>
            </a:endParaRPr>
          </a:p>
        </p:txBody>
      </p:sp>
      <p:pic>
        <p:nvPicPr>
          <p:cNvPr id="2049" name="Picture 1"/>
          <p:cNvPicPr>
            <a:picLocks noGrp="1" noChangeAspect="1" noChangeArrowheads="1"/>
          </p:cNvPicPr>
          <p:nvPr>
            <p:ph idx="1"/>
          </p:nvPr>
        </p:nvPicPr>
        <p:blipFill>
          <a:blip r:embed="rId3" cstate="print"/>
          <a:srcRect/>
          <a:stretch>
            <a:fillRect/>
          </a:stretch>
        </p:blipFill>
        <p:spPr bwMode="auto">
          <a:xfrm>
            <a:off x="251520" y="2204864"/>
            <a:ext cx="8536771" cy="2808312"/>
          </a:xfrm>
          <a:prstGeom prst="rect">
            <a:avLst/>
          </a:prstGeom>
          <a:noFill/>
          <a:ln w="9525">
            <a:noFill/>
            <a:miter lim="800000"/>
            <a:headEnd/>
            <a:tailEnd/>
          </a:ln>
        </p:spPr>
      </p:pic>
      <p:sp>
        <p:nvSpPr>
          <p:cNvPr id="7" name="Textfeld 6"/>
          <p:cNvSpPr txBox="1"/>
          <p:nvPr/>
        </p:nvSpPr>
        <p:spPr>
          <a:xfrm>
            <a:off x="1403648" y="5373216"/>
            <a:ext cx="184731" cy="369332"/>
          </a:xfrm>
          <a:prstGeom prst="rect">
            <a:avLst/>
          </a:prstGeom>
          <a:noFill/>
        </p:spPr>
        <p:txBody>
          <a:bodyPr wrap="none" rtlCol="0">
            <a:spAutoFit/>
          </a:bodyPr>
          <a:lstStyle/>
          <a:p>
            <a:endParaRPr lang="de-DE" dirty="0"/>
          </a:p>
        </p:txBody>
      </p:sp>
      <p:sp>
        <p:nvSpPr>
          <p:cNvPr id="8" name="Fußzeilenplatzhalter 3"/>
          <p:cNvSpPr>
            <a:spLocks noGrp="1"/>
          </p:cNvSpPr>
          <p:nvPr>
            <p:ph type="ftr" sz="quarter" idx="10"/>
          </p:nvPr>
        </p:nvSpPr>
        <p:spPr>
          <a:xfrm>
            <a:off x="251520" y="5157192"/>
            <a:ext cx="3240088" cy="285750"/>
          </a:xfrm>
        </p:spPr>
        <p:txBody>
          <a:bodyPr/>
          <a:lstStyle/>
          <a:p>
            <a:pPr algn="l">
              <a:defRPr/>
            </a:pPr>
            <a:r>
              <a:rPr lang="de-DE" sz="1100" dirty="0" smtClean="0">
                <a:latin typeface="+mn-lt"/>
              </a:rPr>
              <a:t>Auszug aus dem </a:t>
            </a:r>
            <a:r>
              <a:rPr lang="de-DE" sz="1100" dirty="0" smtClean="0"/>
              <a:t>G</a:t>
            </a:r>
            <a:r>
              <a:rPr lang="de-DE" sz="1100" dirty="0" smtClean="0">
                <a:latin typeface="+mn-lt"/>
              </a:rPr>
              <a:t>lossar BC, S. 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0825" y="1125538"/>
            <a:ext cx="8642350" cy="1151334"/>
          </a:xfrm>
          <a:prstGeom prst="rect">
            <a:avLst/>
          </a:prstGeom>
        </p:spPr>
        <p:txBody>
          <a:bodyPr vert="horz" lIns="0" rIns="0" bIns="0"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7300"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Glossar BC Sprachbildung </a:t>
            </a:r>
            <a:r>
              <a:rPr kumimoji="0" lang="de-DE" sz="5000" b="0" i="0" u="none" strike="noStrike" kern="1200" cap="none" spc="0" normalizeH="0" baseline="0" noProof="0" dirty="0" smtClean="0">
                <a:ln>
                  <a:noFill/>
                </a:ln>
                <a:solidFill>
                  <a:schemeClr val="tx2"/>
                </a:solidFill>
                <a:effectLst/>
                <a:uLnTx/>
                <a:uFillTx/>
                <a:latin typeface="+mj-lt"/>
                <a:ea typeface="+mj-ea"/>
                <a:cs typeface="+mj-cs"/>
              </a:rPr>
              <a:t/>
            </a:r>
            <a:br>
              <a:rPr kumimoji="0" lang="de-DE" sz="5000" b="0" i="0" u="none" strike="noStrike" kern="1200" cap="none" spc="0" normalizeH="0" baseline="0" noProof="0" dirty="0" smtClean="0">
                <a:ln>
                  <a:noFill/>
                </a:ln>
                <a:solidFill>
                  <a:schemeClr val="tx2"/>
                </a:solidFill>
                <a:effectLst/>
                <a:uLnTx/>
                <a:uFillTx/>
                <a:latin typeface="+mj-lt"/>
                <a:ea typeface="+mj-ea"/>
                <a:cs typeface="+mj-cs"/>
              </a:rPr>
            </a:br>
            <a:endParaRPr kumimoji="0" lang="de-DE" sz="5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5" name="Rechteck 4"/>
          <p:cNvSpPr/>
          <p:nvPr/>
        </p:nvSpPr>
        <p:spPr>
          <a:xfrm>
            <a:off x="755576" y="1988840"/>
            <a:ext cx="7920880" cy="3970318"/>
          </a:xfrm>
          <a:prstGeom prst="rect">
            <a:avLst/>
          </a:prstGeom>
        </p:spPr>
        <p:txBody>
          <a:bodyPr wrap="square">
            <a:spAutoFit/>
          </a:bodyPr>
          <a:lstStyle/>
          <a:p>
            <a:r>
              <a:rPr lang="de-DE" sz="2800" b="1" dirty="0" smtClean="0"/>
              <a:t>Bildungssprache</a:t>
            </a:r>
            <a:r>
              <a:rPr lang="de-DE" sz="2800" dirty="0" smtClean="0"/>
              <a:t> unterscheidet sich von der </a:t>
            </a:r>
            <a:r>
              <a:rPr lang="de-DE" sz="2800" b="1" dirty="0" smtClean="0"/>
              <a:t>Alltagssprache</a:t>
            </a:r>
            <a:r>
              <a:rPr lang="de-DE" sz="2800" dirty="0" smtClean="0"/>
              <a:t>, indem sie im Hinblick auf Präzision in der Wortwahl (z. B. durch Verwendung von Fachsprache), grammatische Richtigkeit und durch Vollständigkeit im Satzbau in etwa dem </a:t>
            </a:r>
            <a:r>
              <a:rPr lang="de-DE" sz="2800" b="1" dirty="0" smtClean="0"/>
              <a:t>Anspruchsniveau schriftlicher Texte</a:t>
            </a:r>
            <a:r>
              <a:rPr lang="de-DE" sz="2800" dirty="0" smtClean="0"/>
              <a:t> entspricht („konzeptionelle Schriftlichkeit“ im Unterschied zu „konzeptioneller Mündlichkeit“).</a:t>
            </a:r>
            <a:endParaRPr lang="de-DE"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p:cNvSpPr txBox="1">
            <a:spLocks noGrp="1"/>
          </p:cNvSpPr>
          <p:nvPr>
            <p:ph type="title"/>
          </p:nvPr>
        </p:nvSpPr>
        <p:spPr bwMode="auto">
          <a:xfrm>
            <a:off x="457200" y="704088"/>
            <a:ext cx="8229600" cy="1140736"/>
          </a:xfrm>
          <a:prstGeom prst="rect">
            <a:avLst/>
          </a:prstGeom>
          <a:noFill/>
          <a:ln w="9525">
            <a:noFill/>
            <a:miter lim="800000"/>
            <a:headEnd/>
            <a:tailEnd/>
          </a:ln>
        </p:spPr>
        <p:txBody>
          <a:bodyPr anchor="ctr">
            <a:normAutofit/>
          </a:bodyPr>
          <a:lstStyle/>
          <a:p>
            <a:pPr algn="ctr" eaLnBrk="0" hangingPunct="0">
              <a:defRPr/>
            </a:pPr>
            <a:r>
              <a:rPr lang="de-DE" altLang="de-DE" sz="3600" dirty="0">
                <a:solidFill>
                  <a:schemeClr val="accent2">
                    <a:lumMod val="75000"/>
                  </a:schemeClr>
                </a:solidFill>
                <a:latin typeface="Verdana" pitchFamily="34" charset="0"/>
                <a:ea typeface="Verdana" pitchFamily="34" charset="0"/>
                <a:cs typeface="Verdana" pitchFamily="34" charset="0"/>
              </a:rPr>
              <a:t>Kompetenzmodell Sprachbildung</a:t>
            </a:r>
          </a:p>
        </p:txBody>
      </p:sp>
      <p:sp>
        <p:nvSpPr>
          <p:cNvPr id="5" name="Inhaltsplatzhalter 4"/>
          <p:cNvSpPr txBox="1">
            <a:spLocks noGrp="1" noChangeArrowheads="1"/>
          </p:cNvSpPr>
          <p:nvPr>
            <p:ph idx="1"/>
          </p:nvPr>
        </p:nvSpPr>
        <p:spPr bwMode="auto">
          <a:xfrm>
            <a:off x="827584" y="1844824"/>
            <a:ext cx="745396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r>
              <a:rPr lang="de-DE" sz="2000" dirty="0"/>
              <a:t>Bildungssprachliche Handlungskompetenz  entwickelt sich in allen Fächern</a:t>
            </a:r>
          </a:p>
        </p:txBody>
      </p:sp>
      <p:pic>
        <p:nvPicPr>
          <p:cNvPr id="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71500" y="3284984"/>
            <a:ext cx="3902075" cy="2822575"/>
          </a:xfrm>
          <a:prstGeom prst="rect">
            <a:avLst/>
          </a:prstGeom>
          <a:noFill/>
          <a:ln w="9525">
            <a:solidFill>
              <a:srgbClr val="0070C0"/>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extfeld 6"/>
          <p:cNvSpPr txBox="1">
            <a:spLocks noChangeArrowheads="1"/>
          </p:cNvSpPr>
          <p:nvPr/>
        </p:nvSpPr>
        <p:spPr bwMode="auto">
          <a:xfrm>
            <a:off x="4643438" y="3284984"/>
            <a:ext cx="331946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180975" indent="-180975"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buFontTx/>
              <a:buChar char="-"/>
            </a:pPr>
            <a:r>
              <a:rPr lang="de-DE" sz="2000" dirty="0"/>
              <a:t>durch eine aktive Teilnahme an </a:t>
            </a:r>
          </a:p>
          <a:p>
            <a:pPr eaLnBrk="1" hangingPunct="1"/>
            <a:r>
              <a:rPr lang="de-DE" sz="2000" dirty="0"/>
              <a:t>	Diskussionen (Interaktion) </a:t>
            </a:r>
          </a:p>
        </p:txBody>
      </p:sp>
      <p:sp>
        <p:nvSpPr>
          <p:cNvPr id="8" name="Textfeld 7"/>
          <p:cNvSpPr txBox="1">
            <a:spLocks noChangeArrowheads="1"/>
          </p:cNvSpPr>
          <p:nvPr/>
        </p:nvSpPr>
        <p:spPr bwMode="auto">
          <a:xfrm>
            <a:off x="4675188" y="4213671"/>
            <a:ext cx="446881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180975" indent="-180975"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buFontTx/>
              <a:buChar char="-"/>
            </a:pPr>
            <a:r>
              <a:rPr lang="de-DE" sz="2000" dirty="0"/>
              <a:t>durch das Sprechen und Schreiben </a:t>
            </a:r>
          </a:p>
          <a:p>
            <a:pPr eaLnBrk="1" hangingPunct="1"/>
            <a:r>
              <a:rPr lang="de-DE" sz="2000" dirty="0"/>
              <a:t>	von zusammenhängenden </a:t>
            </a:r>
          </a:p>
          <a:p>
            <a:pPr eaLnBrk="1" hangingPunct="1"/>
            <a:r>
              <a:rPr lang="de-DE" sz="2000" dirty="0"/>
              <a:t>	und in sich schlüssigen Texten (Produktion) </a:t>
            </a:r>
          </a:p>
        </p:txBody>
      </p:sp>
      <p:sp>
        <p:nvSpPr>
          <p:cNvPr id="9" name="Textfeld 8"/>
          <p:cNvSpPr txBox="1">
            <a:spLocks noChangeArrowheads="1"/>
          </p:cNvSpPr>
          <p:nvPr/>
        </p:nvSpPr>
        <p:spPr bwMode="auto">
          <a:xfrm>
            <a:off x="357188" y="2570609"/>
            <a:ext cx="40513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180975" indent="-180975"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buFontTx/>
              <a:buChar char="-"/>
            </a:pPr>
            <a:r>
              <a:rPr lang="de-DE" sz="2000" dirty="0"/>
              <a:t>durch das Erschließen von mündlichen </a:t>
            </a:r>
          </a:p>
          <a:p>
            <a:pPr eaLnBrk="1" hangingPunct="1"/>
            <a:r>
              <a:rPr lang="de-DE" sz="2000" dirty="0"/>
              <a:t>	und schriftlichen Texten (Rezeption) </a:t>
            </a:r>
          </a:p>
        </p:txBody>
      </p:sp>
      <p:cxnSp>
        <p:nvCxnSpPr>
          <p:cNvPr id="10" name="Gerade Verbindung mit Pfeil 9"/>
          <p:cNvCxnSpPr>
            <a:cxnSpLocks noChangeShapeType="1"/>
          </p:cNvCxnSpPr>
          <p:nvPr/>
        </p:nvCxnSpPr>
        <p:spPr bwMode="auto">
          <a:xfrm>
            <a:off x="1428750" y="3213546"/>
            <a:ext cx="0" cy="12319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1" name="Gerade Verbindung mit Pfeil 10"/>
          <p:cNvCxnSpPr>
            <a:cxnSpLocks noChangeShapeType="1"/>
          </p:cNvCxnSpPr>
          <p:nvPr/>
        </p:nvCxnSpPr>
        <p:spPr bwMode="auto">
          <a:xfrm flipH="1" flipV="1">
            <a:off x="3071813" y="5856734"/>
            <a:ext cx="1487487"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2" name="Gerade Verbindung mit Pfeil 11"/>
          <p:cNvCxnSpPr>
            <a:cxnSpLocks noChangeShapeType="1"/>
          </p:cNvCxnSpPr>
          <p:nvPr/>
        </p:nvCxnSpPr>
        <p:spPr bwMode="auto">
          <a:xfrm flipH="1" flipV="1">
            <a:off x="3071813" y="3570734"/>
            <a:ext cx="14859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Gerade Verbindung mit Pfeil 12"/>
          <p:cNvCxnSpPr>
            <a:cxnSpLocks noChangeShapeType="1"/>
          </p:cNvCxnSpPr>
          <p:nvPr/>
        </p:nvCxnSpPr>
        <p:spPr bwMode="auto">
          <a:xfrm flipH="1" flipV="1">
            <a:off x="4286250" y="4713734"/>
            <a:ext cx="396875"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4" name="Foliennummernplatzhalter 4"/>
          <p:cNvSpPr>
            <a:spLocks noGrp="1"/>
          </p:cNvSpPr>
          <p:nvPr>
            <p:ph type="sldNum" sz="quarter" idx="11"/>
          </p:nvPr>
        </p:nvSpPr>
        <p:spPr>
          <a:xfrm>
            <a:off x="2728913" y="6453336"/>
            <a:ext cx="5514975" cy="285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fld id="{05F7BA32-EE40-BA4D-BD44-B56B7C018015}" type="slidenum">
              <a:rPr lang="de-DE" sz="900">
                <a:solidFill>
                  <a:srgbClr val="002060"/>
                </a:solidFill>
                <a:latin typeface="Arial" charset="0"/>
                <a:cs typeface="Verdana" charset="0"/>
              </a:rPr>
              <a:pPr eaLnBrk="1" hangingPunct="1"/>
              <a:t>7</a:t>
            </a:fld>
            <a:endParaRPr lang="de-DE" sz="900">
              <a:solidFill>
                <a:srgbClr val="002060"/>
              </a:solidFill>
              <a:latin typeface="Arial" charset="0"/>
              <a:cs typeface="Verdana" charset="0"/>
            </a:endParaRPr>
          </a:p>
        </p:txBody>
      </p:sp>
      <p:sp>
        <p:nvSpPr>
          <p:cNvPr id="16" name="Textfeld 15"/>
          <p:cNvSpPr txBox="1">
            <a:spLocks noChangeArrowheads="1"/>
          </p:cNvSpPr>
          <p:nvPr/>
        </p:nvSpPr>
        <p:spPr bwMode="auto">
          <a:xfrm>
            <a:off x="4572000" y="5445224"/>
            <a:ext cx="4312399"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180975" indent="-180975"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buFontTx/>
              <a:buChar char="-"/>
            </a:pPr>
            <a:r>
              <a:rPr lang="de-DE" sz="1800" dirty="0"/>
              <a:t>durch die Wahrnehmung unterschiedlicher </a:t>
            </a:r>
          </a:p>
          <a:p>
            <a:pPr eaLnBrk="1" hangingPunct="1"/>
            <a:r>
              <a:rPr lang="de-DE" sz="1800" dirty="0"/>
              <a:t>	sprachlicher Phänomene (Sprachbewusstheit</a:t>
            </a:r>
            <a:r>
              <a:rPr lang="de-DE"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73075" y="2205038"/>
            <a:ext cx="2378075" cy="1719262"/>
          </a:xfrm>
          <a:prstGeom prst="rect">
            <a:avLst/>
          </a:prstGeom>
          <a:noFill/>
          <a:ln w="9525">
            <a:solidFill>
              <a:srgbClr val="0070C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itel 5"/>
          <p:cNvSpPr txBox="1">
            <a:spLocks/>
          </p:cNvSpPr>
          <p:nvPr/>
        </p:nvSpPr>
        <p:spPr bwMode="auto">
          <a:xfrm>
            <a:off x="395288" y="1400175"/>
            <a:ext cx="6986587" cy="300038"/>
          </a:xfrm>
          <a:prstGeom prst="rect">
            <a:avLst/>
          </a:prstGeom>
          <a:noFill/>
          <a:ln w="9525">
            <a:noFill/>
            <a:miter lim="800000"/>
            <a:headEnd/>
            <a:tailEnd/>
          </a:ln>
        </p:spPr>
        <p:txBody>
          <a:bodyPr lIns="0" tIns="0" rIns="0" bIns="0"/>
          <a:lstStyle/>
          <a:p>
            <a:pPr algn="ctr" defTabSz="457200">
              <a:defRPr/>
            </a:pPr>
            <a:r>
              <a:rPr lang="de-DE" altLang="de-DE" sz="2000" b="1" dirty="0">
                <a:solidFill>
                  <a:schemeClr val="accent6">
                    <a:lumMod val="75000"/>
                  </a:schemeClr>
                </a:solidFill>
                <a:latin typeface="Verdana" pitchFamily="34" charset="0"/>
                <a:ea typeface="Verdana" pitchFamily="34" charset="0"/>
                <a:cs typeface="Verdana" pitchFamily="34" charset="0"/>
              </a:rPr>
              <a:t>Das Basiscurriculum Sprachbildung</a:t>
            </a:r>
            <a:r>
              <a:rPr lang="de-DE" altLang="de-DE" sz="2000" b="1" dirty="0">
                <a:latin typeface="Arial Narrow" pitchFamily="34" charset="0"/>
                <a:ea typeface="+mn-ea"/>
                <a:cs typeface="+mn-cs"/>
              </a:rPr>
              <a:t>:</a:t>
            </a:r>
          </a:p>
        </p:txBody>
      </p:sp>
      <p:sp>
        <p:nvSpPr>
          <p:cNvPr id="6" name="Textfeld 5"/>
          <p:cNvSpPr txBox="1">
            <a:spLocks noChangeArrowheads="1"/>
          </p:cNvSpPr>
          <p:nvPr/>
        </p:nvSpPr>
        <p:spPr bwMode="auto">
          <a:xfrm>
            <a:off x="395288" y="4581525"/>
            <a:ext cx="277177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r>
              <a:rPr lang="de-DE" sz="2000"/>
              <a:t>Zwei Niveaus:</a:t>
            </a:r>
          </a:p>
          <a:p>
            <a:pPr eaLnBrk="1" hangingPunct="1"/>
            <a:r>
              <a:rPr lang="de-DE" sz="2000"/>
              <a:t>D:  </a:t>
            </a:r>
            <a:r>
              <a:rPr lang="de-DE" sz="2000">
                <a:sym typeface="Symbol" charset="0"/>
              </a:rPr>
              <a:t>Übergang GS  Sek I</a:t>
            </a:r>
          </a:p>
          <a:p>
            <a:pPr eaLnBrk="1" hangingPunct="1"/>
            <a:r>
              <a:rPr lang="de-DE" sz="2000">
                <a:sym typeface="Symbol" charset="0"/>
              </a:rPr>
              <a:t>G:  Ende der Sek I</a:t>
            </a:r>
            <a:endParaRPr lang="de-DE" sz="2000"/>
          </a:p>
        </p:txBody>
      </p:sp>
      <p:pic>
        <p:nvPicPr>
          <p:cNvPr id="7"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883025" y="1882775"/>
            <a:ext cx="4937125" cy="4570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Gerade Verbindung mit Pfeil 7"/>
          <p:cNvCxnSpPr>
            <a:cxnSpLocks noChangeShapeType="1"/>
          </p:cNvCxnSpPr>
          <p:nvPr/>
        </p:nvCxnSpPr>
        <p:spPr bwMode="auto">
          <a:xfrm flipV="1">
            <a:off x="2771775" y="3357563"/>
            <a:ext cx="1109663" cy="1531937"/>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9" name="Gerade Verbindung mit Pfeil 8"/>
          <p:cNvCxnSpPr>
            <a:cxnSpLocks noChangeShapeType="1"/>
          </p:cNvCxnSpPr>
          <p:nvPr/>
        </p:nvCxnSpPr>
        <p:spPr bwMode="auto">
          <a:xfrm flipV="1">
            <a:off x="2851150" y="1989138"/>
            <a:ext cx="1031875" cy="1185862"/>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0" name="Gerade Verbindung mit Pfeil 9"/>
          <p:cNvCxnSpPr>
            <a:cxnSpLocks noChangeShapeType="1"/>
          </p:cNvCxnSpPr>
          <p:nvPr/>
        </p:nvCxnSpPr>
        <p:spPr bwMode="auto">
          <a:xfrm flipV="1">
            <a:off x="2700338" y="5194300"/>
            <a:ext cx="1160462" cy="1793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2" name="Titel 5"/>
          <p:cNvSpPr txBox="1">
            <a:spLocks/>
          </p:cNvSpPr>
          <p:nvPr/>
        </p:nvSpPr>
        <p:spPr bwMode="auto">
          <a:xfrm>
            <a:off x="0" y="906463"/>
            <a:ext cx="9144000" cy="434975"/>
          </a:xfrm>
          <a:prstGeom prst="rect">
            <a:avLst/>
          </a:prstGeom>
          <a:noFill/>
          <a:ln w="9525">
            <a:noFill/>
            <a:miter lim="800000"/>
            <a:headEnd/>
            <a:tailEnd/>
          </a:ln>
        </p:spPr>
        <p:txBody>
          <a:bodyPr anchor="ctr"/>
          <a:lstStyle>
            <a:lvl1pPr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algn="ctr" eaLnBrk="1" hangingPunct="1"/>
            <a:r>
              <a:rPr lang="de-DE" sz="2600" b="1" dirty="0">
                <a:solidFill>
                  <a:srgbClr val="002060"/>
                </a:solidFill>
                <a:latin typeface="Verdana" charset="0"/>
                <a:cs typeface="Verdana" charset="0"/>
              </a:rPr>
              <a:t>   </a:t>
            </a:r>
            <a:r>
              <a:rPr lang="de-DE" sz="2600" b="1" dirty="0">
                <a:solidFill>
                  <a:srgbClr val="22228B"/>
                </a:solidFill>
                <a:latin typeface="Verdana" charset="0"/>
                <a:cs typeface="Verdana" charset="0"/>
              </a:rPr>
              <a:t>Fachübergreifende Kompetenzentwicklung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a:spLocks noGrp="1"/>
          </p:cNvSpPr>
          <p:nvPr>
            <p:ph type="sldNum" sz="quarter" idx="11"/>
          </p:nvPr>
        </p:nvSpPr>
        <p:spPr>
          <a:xfrm>
            <a:off x="8293100" y="6572250"/>
            <a:ext cx="600075" cy="285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fld id="{FFC7D409-FBA2-2B4E-BE24-5266F012DAE3}" type="slidenum">
              <a:rPr lang="de-DE" sz="900">
                <a:solidFill>
                  <a:srgbClr val="002060"/>
                </a:solidFill>
                <a:latin typeface="Verdana" charset="0"/>
                <a:cs typeface="Verdana" charset="0"/>
              </a:rPr>
              <a:pPr eaLnBrk="1" hangingPunct="1"/>
              <a:t>9</a:t>
            </a:fld>
            <a:endParaRPr lang="de-DE" sz="900">
              <a:solidFill>
                <a:srgbClr val="002060"/>
              </a:solidFill>
              <a:latin typeface="Verdana" charset="0"/>
              <a:cs typeface="Verdana" charset="0"/>
            </a:endParaRPr>
          </a:p>
        </p:txBody>
      </p:sp>
      <p:sp>
        <p:nvSpPr>
          <p:cNvPr id="9" name="Titel 1"/>
          <p:cNvSpPr>
            <a:spLocks noGrp="1"/>
          </p:cNvSpPr>
          <p:nvPr>
            <p:ph type="title"/>
          </p:nvPr>
        </p:nvSpPr>
        <p:spPr>
          <a:xfrm>
            <a:off x="251520" y="1340768"/>
            <a:ext cx="8642350" cy="857250"/>
          </a:xfrm>
        </p:spPr>
        <p:txBody>
          <a:bodyPr>
            <a:normAutofit fontScale="90000"/>
          </a:bodyPr>
          <a:lstStyle/>
          <a:p>
            <a:pPr algn="ctr"/>
            <a:r>
              <a:rPr lang="de-DE" dirty="0">
                <a:latin typeface="Verdana" pitchFamily="34" charset="0"/>
                <a:ea typeface="Verdana" pitchFamily="34" charset="0"/>
                <a:cs typeface="Verdana" pitchFamily="34" charset="0"/>
              </a:rPr>
              <a:t>Mit dem Wortschatz des BC  </a:t>
            </a:r>
            <a:br>
              <a:rPr lang="de-DE" dirty="0">
                <a:latin typeface="Verdana" pitchFamily="34" charset="0"/>
                <a:ea typeface="Verdana" pitchFamily="34" charset="0"/>
                <a:cs typeface="Verdana" pitchFamily="34" charset="0"/>
              </a:rPr>
            </a:br>
            <a:r>
              <a:rPr lang="de-DE" dirty="0">
                <a:latin typeface="Verdana" pitchFamily="34" charset="0"/>
                <a:ea typeface="Verdana" pitchFamily="34" charset="0"/>
                <a:cs typeface="Verdana" pitchFamily="34" charset="0"/>
              </a:rPr>
              <a:t>Sprachbildung auf Schatzsuche</a:t>
            </a:r>
          </a:p>
        </p:txBody>
      </p:sp>
      <p:sp>
        <p:nvSpPr>
          <p:cNvPr id="10" name="Inhaltsplatzhalter 2"/>
          <p:cNvSpPr>
            <a:spLocks noGrp="1"/>
          </p:cNvSpPr>
          <p:nvPr>
            <p:ph idx="1"/>
          </p:nvPr>
        </p:nvSpPr>
        <p:spPr>
          <a:xfrm>
            <a:off x="251520" y="2348880"/>
            <a:ext cx="8642350" cy="4219575"/>
          </a:xfrm>
        </p:spPr>
        <p:txBody>
          <a:bodyPr/>
          <a:lstStyle/>
          <a:p>
            <a:r>
              <a:rPr lang="de-DE" i="1" dirty="0">
                <a:latin typeface="+mj-lt"/>
                <a:ea typeface="ＭＳ Ｐゴシック" charset="0"/>
                <a:cs typeface="Verdana" charset="0"/>
              </a:rPr>
              <a:t>Sichten Sie die Auswahl der Begriffe des BC Sprachbildung. Ordnen Sie die Begriffe den Kompetenzbereichen des BC Sprachbildung zu. Nutzen Sie das Taschenleporello.</a:t>
            </a:r>
            <a:endParaRPr lang="de-DE" dirty="0">
              <a:latin typeface="+mj-lt"/>
              <a:ea typeface="ＭＳ Ｐゴシック" charset="0"/>
              <a:cs typeface="Verdana" charset="0"/>
            </a:endParaRPr>
          </a:p>
          <a:p>
            <a:r>
              <a:rPr lang="de-DE" i="1" dirty="0">
                <a:latin typeface="+mj-lt"/>
                <a:ea typeface="ＭＳ Ｐゴシック" charset="0"/>
                <a:cs typeface="Verdana" charset="0"/>
              </a:rPr>
              <a:t>Vergleichen Sie Ihre </a:t>
            </a:r>
            <a:br>
              <a:rPr lang="de-DE" i="1" dirty="0">
                <a:latin typeface="+mj-lt"/>
                <a:ea typeface="ＭＳ Ｐゴシック" charset="0"/>
                <a:cs typeface="Verdana" charset="0"/>
              </a:rPr>
            </a:br>
            <a:r>
              <a:rPr lang="de-DE" i="1" dirty="0">
                <a:latin typeface="+mj-lt"/>
                <a:ea typeface="ＭＳ Ｐゴシック" charset="0"/>
                <a:cs typeface="Verdana" charset="0"/>
              </a:rPr>
              <a:t>Ergebnisse und tauschen</a:t>
            </a:r>
            <a:br>
              <a:rPr lang="de-DE" i="1" dirty="0">
                <a:latin typeface="+mj-lt"/>
                <a:ea typeface="ＭＳ Ｐゴシック" charset="0"/>
                <a:cs typeface="Verdana" charset="0"/>
              </a:rPr>
            </a:br>
            <a:r>
              <a:rPr lang="de-DE" i="1" dirty="0">
                <a:latin typeface="+mj-lt"/>
                <a:ea typeface="ＭＳ Ｐゴシック" charset="0"/>
                <a:cs typeface="Verdana" charset="0"/>
              </a:rPr>
              <a:t>Sie sich darüber aus, was</a:t>
            </a:r>
            <a:br>
              <a:rPr lang="de-DE" i="1" dirty="0">
                <a:latin typeface="+mj-lt"/>
                <a:ea typeface="ＭＳ Ｐゴシック" charset="0"/>
                <a:cs typeface="Verdana" charset="0"/>
              </a:rPr>
            </a:br>
            <a:r>
              <a:rPr lang="de-DE" i="1" dirty="0">
                <a:latin typeface="+mj-lt"/>
                <a:ea typeface="ＭＳ Ｐゴシック" charset="0"/>
                <a:cs typeface="Verdana" charset="0"/>
              </a:rPr>
              <a:t>in Ihrem Fach als Lern-</a:t>
            </a:r>
            <a:br>
              <a:rPr lang="de-DE" i="1" dirty="0">
                <a:latin typeface="+mj-lt"/>
                <a:ea typeface="ＭＳ Ｐゴシック" charset="0"/>
                <a:cs typeface="Verdana" charset="0"/>
              </a:rPr>
            </a:br>
            <a:r>
              <a:rPr lang="de-DE" i="1" dirty="0" err="1">
                <a:latin typeface="+mj-lt"/>
                <a:ea typeface="ＭＳ Ｐゴシック" charset="0"/>
                <a:cs typeface="Verdana" charset="0"/>
              </a:rPr>
              <a:t>situation</a:t>
            </a:r>
            <a:r>
              <a:rPr lang="de-DE" i="1" dirty="0">
                <a:latin typeface="+mj-lt"/>
                <a:ea typeface="ＭＳ Ｐゴシック" charset="0"/>
                <a:cs typeface="Verdana" charset="0"/>
              </a:rPr>
              <a:t> bereits gut um-</a:t>
            </a:r>
            <a:br>
              <a:rPr lang="de-DE" i="1" dirty="0">
                <a:latin typeface="+mj-lt"/>
                <a:ea typeface="ＭＳ Ｐゴシック" charset="0"/>
                <a:cs typeface="Verdana" charset="0"/>
              </a:rPr>
            </a:br>
            <a:r>
              <a:rPr lang="de-DE" i="1" dirty="0">
                <a:latin typeface="+mj-lt"/>
                <a:ea typeface="ＭＳ Ｐゴシック" charset="0"/>
                <a:cs typeface="Verdana" charset="0"/>
              </a:rPr>
              <a:t>gesetzt wird. </a:t>
            </a:r>
            <a:endParaRPr lang="de-DE" dirty="0">
              <a:latin typeface="+mj-lt"/>
              <a:ea typeface="ＭＳ Ｐゴシック" charset="0"/>
              <a:cs typeface="Verdana" charset="0"/>
            </a:endParaRPr>
          </a:p>
          <a:p>
            <a:pPr>
              <a:buFont typeface="Wingdings" charset="0"/>
              <a:buNone/>
            </a:pPr>
            <a:endParaRPr lang="de-DE" dirty="0">
              <a:latin typeface="Verdana" charset="0"/>
              <a:ea typeface="ＭＳ Ｐゴシック" charset="0"/>
              <a:cs typeface="Verdana" charset="0"/>
            </a:endParaRPr>
          </a:p>
          <a:p>
            <a:pPr>
              <a:buFont typeface="Wingdings" charset="0"/>
              <a:buNone/>
            </a:pPr>
            <a:endParaRPr lang="de-DE" dirty="0">
              <a:latin typeface="Verdana" charset="0"/>
              <a:ea typeface="ＭＳ Ｐゴシック" charset="0"/>
              <a:cs typeface="Verdana" charset="0"/>
            </a:endParaRPr>
          </a:p>
        </p:txBody>
      </p:sp>
      <p:sp>
        <p:nvSpPr>
          <p:cNvPr id="12" name="Foliennummernplatzhalter 4"/>
          <p:cNvSpPr>
            <a:spLocks noGrp="1"/>
          </p:cNvSpPr>
          <p:nvPr>
            <p:ph type="sldNum" sz="quarter" idx="11"/>
          </p:nvPr>
        </p:nvSpPr>
        <p:spPr>
          <a:xfrm>
            <a:off x="8293100" y="6572250"/>
            <a:ext cx="600075" cy="285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ＭＳ Ｐゴシック" charset="0"/>
                <a:cs typeface="Arial" charset="0"/>
              </a:defRPr>
            </a:lvl1pPr>
            <a:lvl2pPr marL="742950" indent="-285750" eaLnBrk="0" hangingPunct="0">
              <a:defRPr sz="2400">
                <a:solidFill>
                  <a:schemeClr val="tx1"/>
                </a:solidFill>
                <a:latin typeface="Arial Narrow" charset="0"/>
                <a:ea typeface="Arial" charset="0"/>
                <a:cs typeface="Arial" charset="0"/>
              </a:defRPr>
            </a:lvl2pPr>
            <a:lvl3pPr marL="1143000" indent="-228600" eaLnBrk="0" hangingPunct="0">
              <a:defRPr sz="2400">
                <a:solidFill>
                  <a:schemeClr val="tx1"/>
                </a:solidFill>
                <a:latin typeface="Arial Narrow" charset="0"/>
                <a:ea typeface="Arial" charset="0"/>
                <a:cs typeface="Arial" charset="0"/>
              </a:defRPr>
            </a:lvl3pPr>
            <a:lvl4pPr marL="1600200" indent="-228600" eaLnBrk="0" hangingPunct="0">
              <a:defRPr sz="2400">
                <a:solidFill>
                  <a:schemeClr val="tx1"/>
                </a:solidFill>
                <a:latin typeface="Arial Narrow" charset="0"/>
                <a:ea typeface="Arial" charset="0"/>
                <a:cs typeface="Arial" charset="0"/>
              </a:defRPr>
            </a:lvl4pPr>
            <a:lvl5pPr marL="2057400" indent="-228600" eaLnBrk="0" hangingPunct="0">
              <a:defRPr sz="24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Narrow" charset="0"/>
                <a:ea typeface="Arial" charset="0"/>
                <a:cs typeface="Arial" charset="0"/>
              </a:defRPr>
            </a:lvl9pPr>
          </a:lstStyle>
          <a:p>
            <a:pPr eaLnBrk="1" hangingPunct="1"/>
            <a:fld id="{FFC7D409-FBA2-2B4E-BE24-5266F012DAE3}" type="slidenum">
              <a:rPr lang="de-DE" sz="900">
                <a:solidFill>
                  <a:srgbClr val="002060"/>
                </a:solidFill>
                <a:latin typeface="Verdana" charset="0"/>
                <a:cs typeface="Verdana" charset="0"/>
              </a:rPr>
              <a:pPr eaLnBrk="1" hangingPunct="1"/>
              <a:t>9</a:t>
            </a:fld>
            <a:endParaRPr lang="de-DE" sz="900">
              <a:solidFill>
                <a:srgbClr val="002060"/>
              </a:solidFill>
              <a:latin typeface="Verdana" charset="0"/>
              <a:cs typeface="Verdana" charset="0"/>
            </a:endParaRPr>
          </a:p>
        </p:txBody>
      </p:sp>
      <p:pic>
        <p:nvPicPr>
          <p:cNvPr id="13" name="Bild 2" descr="71 Taschenleporello.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716016" y="3717032"/>
            <a:ext cx="3462338" cy="230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1136</Words>
  <Application>Microsoft Office PowerPoint</Application>
  <PresentationFormat>Bildschirmpräsentation (4:3)</PresentationFormat>
  <Paragraphs>150</Paragraphs>
  <Slides>24</Slides>
  <Notes>23</Notes>
  <HiddenSlides>0</HiddenSlides>
  <MMClips>2</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Hyperion</vt:lpstr>
      <vt:lpstr>Folie 1</vt:lpstr>
      <vt:lpstr>Sprachbildung im Fach Deutsch Grundschule  Ziel: Einblick ins BC Sprachbildung, Herstellen von Verknüpfungen mit Teil C Deutsch</vt:lpstr>
      <vt:lpstr>Es liegt mir auf der Zunge…</vt:lpstr>
      <vt:lpstr>Folie 4</vt:lpstr>
      <vt:lpstr>Was heißt Sprachbildung?</vt:lpstr>
      <vt:lpstr>Folie 6</vt:lpstr>
      <vt:lpstr>Kompetenzmodell Sprachbildung</vt:lpstr>
      <vt:lpstr>Folie 8</vt:lpstr>
      <vt:lpstr>Mit dem Wortschatz des BC   Sprachbildung auf Schatzsuche</vt:lpstr>
      <vt:lpstr>Leporello</vt:lpstr>
      <vt:lpstr>3. Verknüpfung BC/Fachplan</vt:lpstr>
      <vt:lpstr>Aufgabe:  Herausstellen von Verknüpfungen zwischen den Teilen B und C</vt:lpstr>
      <vt:lpstr>Auswertung</vt:lpstr>
      <vt:lpstr>Folie 14</vt:lpstr>
      <vt:lpstr>Folie 15</vt:lpstr>
      <vt:lpstr>Folie 16</vt:lpstr>
      <vt:lpstr>Textmuster</vt:lpstr>
      <vt:lpstr>Folie 18</vt:lpstr>
      <vt:lpstr>Folie 19</vt:lpstr>
      <vt:lpstr> 4. Sprachbildung im Fachteil Deutsch   2.6 Schreiben – Schreibstrategien nutzen</vt:lpstr>
      <vt:lpstr>Folie 21</vt:lpstr>
      <vt:lpstr>Folie 22</vt:lpstr>
      <vt:lpstr>Video: Wettbewerb "Culture Slam"</vt:lpstr>
      <vt:lpstr>Ausblick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Medienbildung im Fach Deutsch Grundschule</dc:title>
  <dc:creator>ich</dc:creator>
  <cp:lastModifiedBy>ich</cp:lastModifiedBy>
  <cp:revision>90</cp:revision>
  <dcterms:created xsi:type="dcterms:W3CDTF">2016-01-23T09:39:18Z</dcterms:created>
  <dcterms:modified xsi:type="dcterms:W3CDTF">2016-03-10T08:00:42Z</dcterms:modified>
</cp:coreProperties>
</file>