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73" r:id="rId3"/>
    <p:sldId id="274" r:id="rId4"/>
    <p:sldId id="275" r:id="rId5"/>
    <p:sldId id="276" r:id="rId6"/>
    <p:sldId id="277" r:id="rId7"/>
    <p:sldId id="296" r:id="rId8"/>
    <p:sldId id="300" r:id="rId9"/>
    <p:sldId id="298" r:id="rId10"/>
    <p:sldId id="286" r:id="rId11"/>
    <p:sldId id="278" r:id="rId12"/>
    <p:sldId id="280" r:id="rId13"/>
    <p:sldId id="288" r:id="rId14"/>
    <p:sldId id="281" r:id="rId15"/>
    <p:sldId id="279" r:id="rId16"/>
    <p:sldId id="272" r:id="rId17"/>
    <p:sldId id="292" r:id="rId18"/>
    <p:sldId id="285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66"/>
    <a:srgbClr val="006699"/>
    <a:srgbClr val="ED2403"/>
    <a:srgbClr val="FFFFFF"/>
    <a:srgbClr val="111111"/>
    <a:srgbClr val="C9F9F9"/>
    <a:srgbClr val="66FF66"/>
    <a:srgbClr val="1DFF83"/>
  </p:clrMru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4" autoAdjust="0"/>
    <p:restoredTop sz="92203" autoAdjust="0"/>
  </p:normalViewPr>
  <p:slideViewPr>
    <p:cSldViewPr>
      <p:cViewPr>
        <p:scale>
          <a:sx n="100" d="100"/>
          <a:sy n="100" d="100"/>
        </p:scale>
        <p:origin x="-1020" y="-96"/>
      </p:cViewPr>
      <p:guideLst>
        <p:guide orient="horz" pos="52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71F36-26C6-49AF-8076-46CC46EF3A0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70BFF65D-AB69-4236-B96A-19858FD6AC2B}">
      <dgm:prSet phldrT="[Text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de-DE" sz="2000" i="1" dirty="0" smtClean="0"/>
            <a:t>Mit Texten und Medien umgehen</a:t>
          </a:r>
        </a:p>
        <a:p>
          <a:r>
            <a:rPr lang="de-DE" sz="2000" i="0" dirty="0" smtClean="0"/>
            <a:t>Von Beginn des Leselernprozesses an begegnen die Schülerinnen und Schüler einem breiten Textangebot in verschiedenen Medien. Dabei werden sie mit literarischen Texten sowie mit linearen und nichtlinearen Sach- und Gebrauchstexten vertraut, und zwar sowohl mit  geschriebenen als auch mit Hörtexten und Filmen.</a:t>
          </a:r>
        </a:p>
        <a:p>
          <a:r>
            <a:rPr lang="de-DE" sz="1600" dirty="0" smtClean="0"/>
            <a:t>(RLP 1-10, Fachteil Deutsch, S. 5)</a:t>
          </a:r>
          <a:endParaRPr lang="de-DE" sz="1600" dirty="0"/>
        </a:p>
      </dgm:t>
    </dgm:pt>
    <dgm:pt modelId="{ECAD2879-A608-4D47-B054-0A263E8E2CA6}" type="parTrans" cxnId="{B4775238-E2AE-435C-B37F-392AAB07F426}">
      <dgm:prSet/>
      <dgm:spPr/>
      <dgm:t>
        <a:bodyPr/>
        <a:lstStyle/>
        <a:p>
          <a:endParaRPr lang="de-DE"/>
        </a:p>
      </dgm:t>
    </dgm:pt>
    <dgm:pt modelId="{F9EC0EB8-5996-470C-93F2-9CED714604D3}" type="sibTrans" cxnId="{B4775238-E2AE-435C-B37F-392AAB07F426}">
      <dgm:prSet/>
      <dgm:spPr/>
      <dgm:t>
        <a:bodyPr/>
        <a:lstStyle/>
        <a:p>
          <a:endParaRPr lang="de-DE"/>
        </a:p>
      </dgm:t>
    </dgm:pt>
    <dgm:pt modelId="{2FEA6CD8-555C-44FB-90AA-6E788E15C650}" type="pres">
      <dgm:prSet presAssocID="{99471F36-26C6-49AF-8076-46CC46EF3A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724517D-C243-4367-84A6-3DF966ADCE02}" type="pres">
      <dgm:prSet presAssocID="{70BFF65D-AB69-4236-B96A-19858FD6AC2B}" presName="parentText" presStyleLbl="node1" presStyleIdx="0" presStyleCnt="1" custLinFactNeighborX="8" custLinFactNeighborY="-9211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2C26CA0-D9FA-42FD-AA86-DFD6A8388E39}" type="presOf" srcId="{99471F36-26C6-49AF-8076-46CC46EF3A0E}" destId="{2FEA6CD8-555C-44FB-90AA-6E788E15C650}" srcOrd="0" destOrd="0" presId="urn:microsoft.com/office/officeart/2005/8/layout/vList2"/>
    <dgm:cxn modelId="{B4775238-E2AE-435C-B37F-392AAB07F426}" srcId="{99471F36-26C6-49AF-8076-46CC46EF3A0E}" destId="{70BFF65D-AB69-4236-B96A-19858FD6AC2B}" srcOrd="0" destOrd="0" parTransId="{ECAD2879-A608-4D47-B054-0A263E8E2CA6}" sibTransId="{F9EC0EB8-5996-470C-93F2-9CED714604D3}"/>
    <dgm:cxn modelId="{685B2BFF-8702-41E0-9220-A85A9E52423F}" type="presOf" srcId="{70BFF65D-AB69-4236-B96A-19858FD6AC2B}" destId="{8724517D-C243-4367-84A6-3DF966ADCE02}" srcOrd="0" destOrd="0" presId="urn:microsoft.com/office/officeart/2005/8/layout/vList2"/>
    <dgm:cxn modelId="{A48A4E3C-6ED8-425B-A641-F90D18F46A04}" type="presParOf" srcId="{2FEA6CD8-555C-44FB-90AA-6E788E15C650}" destId="{8724517D-C243-4367-84A6-3DF966ADCE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471F36-26C6-49AF-8076-46CC46EF3A0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70BFF65D-AB69-4236-B96A-19858FD6AC2B}">
      <dgm:prSet phldrT="[Text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de-DE" sz="2000" dirty="0" smtClean="0"/>
            <a:t>„Kinder und Jugendliche leben in einer durch Medien wesentlich mitbestimmten Welt, wobei der Einfluss von Medien in allen Lebensbereichen weiter zunehmen wird.“ </a:t>
          </a:r>
          <a:r>
            <a:rPr lang="de-DE" sz="1600" dirty="0" smtClean="0"/>
            <a:t>(RLP 1-10, Basiscurriculum Medienbildung, S, 13)</a:t>
          </a:r>
          <a:endParaRPr lang="de-DE" sz="1600" dirty="0"/>
        </a:p>
      </dgm:t>
    </dgm:pt>
    <dgm:pt modelId="{ECAD2879-A608-4D47-B054-0A263E8E2CA6}" type="parTrans" cxnId="{B4775238-E2AE-435C-B37F-392AAB07F426}">
      <dgm:prSet/>
      <dgm:spPr/>
      <dgm:t>
        <a:bodyPr/>
        <a:lstStyle/>
        <a:p>
          <a:endParaRPr lang="de-DE"/>
        </a:p>
      </dgm:t>
    </dgm:pt>
    <dgm:pt modelId="{F9EC0EB8-5996-470C-93F2-9CED714604D3}" type="sibTrans" cxnId="{B4775238-E2AE-435C-B37F-392AAB07F426}">
      <dgm:prSet/>
      <dgm:spPr/>
      <dgm:t>
        <a:bodyPr/>
        <a:lstStyle/>
        <a:p>
          <a:endParaRPr lang="de-DE"/>
        </a:p>
      </dgm:t>
    </dgm:pt>
    <dgm:pt modelId="{2FEA6CD8-555C-44FB-90AA-6E788E15C650}" type="pres">
      <dgm:prSet presAssocID="{99471F36-26C6-49AF-8076-46CC46EF3A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724517D-C243-4367-84A6-3DF966ADCE02}" type="pres">
      <dgm:prSet presAssocID="{70BFF65D-AB69-4236-B96A-19858FD6AC2B}" presName="parentText" presStyleLbl="node1" presStyleIdx="0" presStyleCnt="1" custLinFactY="40588" custLinFactNeighborX="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49CDD95-11A3-4F9F-850B-EEE9F5A81878}" type="presOf" srcId="{70BFF65D-AB69-4236-B96A-19858FD6AC2B}" destId="{8724517D-C243-4367-84A6-3DF966ADCE02}" srcOrd="0" destOrd="0" presId="urn:microsoft.com/office/officeart/2005/8/layout/vList2"/>
    <dgm:cxn modelId="{B4775238-E2AE-435C-B37F-392AAB07F426}" srcId="{99471F36-26C6-49AF-8076-46CC46EF3A0E}" destId="{70BFF65D-AB69-4236-B96A-19858FD6AC2B}" srcOrd="0" destOrd="0" parTransId="{ECAD2879-A608-4D47-B054-0A263E8E2CA6}" sibTransId="{F9EC0EB8-5996-470C-93F2-9CED714604D3}"/>
    <dgm:cxn modelId="{B1148FAF-16D7-4C80-BC3E-05698E33392D}" type="presOf" srcId="{99471F36-26C6-49AF-8076-46CC46EF3A0E}" destId="{2FEA6CD8-555C-44FB-90AA-6E788E15C650}" srcOrd="0" destOrd="0" presId="urn:microsoft.com/office/officeart/2005/8/layout/vList2"/>
    <dgm:cxn modelId="{D488F195-3A8F-4597-A6AF-F950B022FA42}" type="presParOf" srcId="{2FEA6CD8-555C-44FB-90AA-6E788E15C650}" destId="{8724517D-C243-4367-84A6-3DF966ADCE02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471F36-26C6-49AF-8076-46CC46EF3A0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EC7F0DDE-F4BD-4EC1-ACCF-4B1B5FF1B814}">
      <dgm:prSet phldrT="[Text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de-DE" sz="2000" dirty="0" smtClean="0"/>
            <a:t>„Medienbildung knüpft ausdrücklich an die Alltagserfahrungen der Schülerinnen und Schüler an. Medienbildung eröffnet zahlreiche Gelegenheiten vielfältiger individueller und kollektiver Kompetenzentwicklung.“ </a:t>
          </a:r>
          <a:r>
            <a:rPr lang="de-DE" sz="1600" dirty="0" smtClean="0"/>
            <a:t>(RLP 1-10, Basiscurriculum Medienbildung, S, 13)</a:t>
          </a:r>
          <a:endParaRPr lang="de-DE" sz="1600" dirty="0"/>
        </a:p>
      </dgm:t>
    </dgm:pt>
    <dgm:pt modelId="{C7854C71-E4EA-4109-BAC2-D4A867DE719A}" type="sibTrans" cxnId="{0E0AA82F-A769-4CDC-92D9-E45381C13319}">
      <dgm:prSet/>
      <dgm:spPr/>
      <dgm:t>
        <a:bodyPr/>
        <a:lstStyle/>
        <a:p>
          <a:endParaRPr lang="de-DE"/>
        </a:p>
      </dgm:t>
    </dgm:pt>
    <dgm:pt modelId="{E9C684DD-0B21-40EF-A748-97AAE7C480C3}" type="parTrans" cxnId="{0E0AA82F-A769-4CDC-92D9-E45381C13319}">
      <dgm:prSet/>
      <dgm:spPr/>
      <dgm:t>
        <a:bodyPr/>
        <a:lstStyle/>
        <a:p>
          <a:endParaRPr lang="de-DE"/>
        </a:p>
      </dgm:t>
    </dgm:pt>
    <dgm:pt modelId="{2FEA6CD8-555C-44FB-90AA-6E788E15C650}" type="pres">
      <dgm:prSet presAssocID="{99471F36-26C6-49AF-8076-46CC46EF3A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2539299-16DC-487C-A35A-3951EF979DE8}" type="pres">
      <dgm:prSet presAssocID="{EC7F0DDE-F4BD-4EC1-ACCF-4B1B5FF1B814}" presName="parentText" presStyleLbl="node1" presStyleIdx="0" presStyleCnt="1" custLinFactNeighborY="-40999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69901B2-979F-49EF-B8E2-14BEF7C96EE9}" type="presOf" srcId="{99471F36-26C6-49AF-8076-46CC46EF3A0E}" destId="{2FEA6CD8-555C-44FB-90AA-6E788E15C650}" srcOrd="0" destOrd="0" presId="urn:microsoft.com/office/officeart/2005/8/layout/vList2"/>
    <dgm:cxn modelId="{5311BEBE-B3DA-4CB3-810E-FF5FB6B24170}" type="presOf" srcId="{EC7F0DDE-F4BD-4EC1-ACCF-4B1B5FF1B814}" destId="{32539299-16DC-487C-A35A-3951EF979DE8}" srcOrd="0" destOrd="0" presId="urn:microsoft.com/office/officeart/2005/8/layout/vList2"/>
    <dgm:cxn modelId="{0E0AA82F-A769-4CDC-92D9-E45381C13319}" srcId="{99471F36-26C6-49AF-8076-46CC46EF3A0E}" destId="{EC7F0DDE-F4BD-4EC1-ACCF-4B1B5FF1B814}" srcOrd="0" destOrd="0" parTransId="{E9C684DD-0B21-40EF-A748-97AAE7C480C3}" sibTransId="{C7854C71-E4EA-4109-BAC2-D4A867DE719A}"/>
    <dgm:cxn modelId="{29AE3F4A-F3A5-456A-BC13-F010012740F4}" type="presParOf" srcId="{2FEA6CD8-555C-44FB-90AA-6E788E15C650}" destId="{32539299-16DC-487C-A35A-3951EF979DE8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24517D-C243-4367-84A6-3DF966ADCE02}">
      <dsp:nvSpPr>
        <dsp:cNvPr id="0" name=""/>
        <dsp:cNvSpPr/>
      </dsp:nvSpPr>
      <dsp:spPr>
        <a:xfrm>
          <a:off x="0" y="0"/>
          <a:ext cx="4176464" cy="4106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i="1" kern="1200" dirty="0" smtClean="0"/>
            <a:t>Mit Texten und Medien umgehen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i="0" kern="1200" dirty="0" smtClean="0"/>
            <a:t>Von Beginn des Leselernprozesses an begegnen die Schülerinnen und Schüler einem breiten Textangebot in verschiedenen Medien. Dabei werden sie mit literarischen Texten sowie mit linearen und nichtlinearen Sach- und Gebrauchstexten vertraut, und zwar sowohl mit  geschriebenen als auch mit Hörtexten und Filmen.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(RLP 1-10, Fachteil Deutsch, S. 5)</a:t>
          </a:r>
          <a:endParaRPr lang="de-DE" sz="1600" kern="1200" dirty="0"/>
        </a:p>
      </dsp:txBody>
      <dsp:txXfrm>
        <a:off x="0" y="0"/>
        <a:ext cx="4176464" cy="41067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24517D-C243-4367-84A6-3DF966ADCE02}">
      <dsp:nvSpPr>
        <dsp:cNvPr id="0" name=""/>
        <dsp:cNvSpPr/>
      </dsp:nvSpPr>
      <dsp:spPr>
        <a:xfrm>
          <a:off x="0" y="3002774"/>
          <a:ext cx="864235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„Kinder und Jugendliche leben in einer durch Medien wesentlich mitbestimmten Welt, wobei der Einfluss von Medien in allen Lebensbereichen weiter zunehmen wird.“ </a:t>
          </a:r>
          <a:r>
            <a:rPr lang="de-DE" sz="1600" kern="1200" dirty="0" smtClean="0"/>
            <a:t>(RLP 1-10, Basiscurriculum Medienbildung, S, 13)</a:t>
          </a:r>
          <a:endParaRPr lang="de-DE" sz="1600" kern="1200" dirty="0"/>
        </a:p>
      </dsp:txBody>
      <dsp:txXfrm>
        <a:off x="0" y="3002774"/>
        <a:ext cx="8642350" cy="1216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539299-16DC-487C-A35A-3951EF979DE8}">
      <dsp:nvSpPr>
        <dsp:cNvPr id="0" name=""/>
        <dsp:cNvSpPr/>
      </dsp:nvSpPr>
      <dsp:spPr>
        <a:xfrm>
          <a:off x="0" y="864102"/>
          <a:ext cx="8642350" cy="13689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„Medienbildung knüpft ausdrücklich an die Alltagserfahrungen der Schülerinnen und Schüler an. Medienbildung eröffnet zahlreiche Gelegenheiten vielfältiger individueller und kollektiver Kompetenzentwicklung.“ </a:t>
          </a:r>
          <a:r>
            <a:rPr lang="de-DE" sz="1600" kern="1200" dirty="0" smtClean="0"/>
            <a:t>(RLP 1-10, Basiscurriculum Medienbildung, S, 13)</a:t>
          </a:r>
          <a:endParaRPr lang="de-DE" sz="1600" kern="1200" dirty="0"/>
        </a:p>
      </dsp:txBody>
      <dsp:txXfrm>
        <a:off x="0" y="864102"/>
        <a:ext cx="8642350" cy="1368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CD21E7-9820-43F3-88EC-E244D8F9F6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70CE8F-FFA3-44C5-86B6-C5EB9E46A0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altLang="de-DE" smtClean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F31DF-71BF-4679-AE4A-02CDC32F6A10}" type="slidenum">
              <a:rPr lang="de-DE" altLang="de-DE" smtClean="0"/>
              <a:pPr/>
              <a:t>1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1" descr="Hintergrund_Titel_ppt_jpg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25" y="-71438"/>
            <a:ext cx="9215438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62" descr="D:\Eigene Dateien\Logos\LISUMLISUM\NEUNEUNEU\nur Logo\LOGO original Kopie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6024563"/>
            <a:ext cx="14763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13" descr="Logos_Brandenbg_Berlin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1788" y="260350"/>
            <a:ext cx="31924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23850" y="6005513"/>
            <a:ext cx="647700" cy="606425"/>
            <a:chOff x="179" y="10307"/>
            <a:chExt cx="1814" cy="1814"/>
          </a:xfrm>
        </p:grpSpPr>
        <p:sp>
          <p:nvSpPr>
            <p:cNvPr id="8" name="Rectangle 3"/>
            <p:cNvSpPr>
              <a:spLocks noChangeAspect="1" noChangeArrowheads="1"/>
            </p:cNvSpPr>
            <p:nvPr/>
          </p:nvSpPr>
          <p:spPr bwMode="auto">
            <a:xfrm>
              <a:off x="450" y="10473"/>
              <a:ext cx="1543" cy="15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>
                <a:latin typeface="Calibri" pitchFamily="34" charset="0"/>
              </a:endParaRPr>
            </a:p>
          </p:txBody>
        </p:sp>
        <p:cxnSp>
          <p:nvCxnSpPr>
            <p:cNvPr id="9" name="AutoShape 4"/>
            <p:cNvCxnSpPr>
              <a:cxnSpLocks noChangeAspect="1" noChangeShapeType="1"/>
            </p:cNvCxnSpPr>
            <p:nvPr/>
          </p:nvCxnSpPr>
          <p:spPr bwMode="auto">
            <a:xfrm rot="20400000" flipV="1">
              <a:off x="909" y="10307"/>
              <a:ext cx="0" cy="1814"/>
            </a:xfrm>
            <a:prstGeom prst="straightConnector1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0" name="AutoShape 5"/>
            <p:cNvCxnSpPr>
              <a:cxnSpLocks noChangeAspect="1" noChangeShapeType="1"/>
            </p:cNvCxnSpPr>
            <p:nvPr/>
          </p:nvCxnSpPr>
          <p:spPr bwMode="auto">
            <a:xfrm rot="2400000">
              <a:off x="179" y="11462"/>
              <a:ext cx="1814" cy="0"/>
            </a:xfrm>
            <a:prstGeom prst="straightConnector1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</p:spPr>
        </p:cxnSp>
      </p:grp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1006475" y="6308725"/>
            <a:ext cx="320516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de-DE" altLang="de-DE" sz="1300" b="1" smtClean="0">
                <a:solidFill>
                  <a:srgbClr val="FF0000"/>
                </a:solidFill>
                <a:latin typeface="Arial" charset="0"/>
              </a:rPr>
              <a:t>Bildungsregion Berlin-Brandenburg</a:t>
            </a:r>
            <a:endParaRPr lang="de-DE" altLang="de-DE" b="1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3162312"/>
            <a:ext cx="6858000" cy="1143000"/>
          </a:xfrm>
        </p:spPr>
        <p:txBody>
          <a:bodyPr/>
          <a:lstStyle>
            <a:lvl1pPr algn="ctr">
              <a:defRPr sz="3600" cap="none" baseline="0">
                <a:solidFill>
                  <a:srgbClr val="0033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4448188"/>
            <a:ext cx="6840760" cy="838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1" descr="Hintergrund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6988"/>
            <a:ext cx="9180513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6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7" name="Picture 36" descr="D:\Eigene Dateien\Logos\LISUMLISUM\NEUNEUNEU\nur Logo\LOGO original.EP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309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5" descr="Logos_Brandenbg_Berlin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450" y="117475"/>
            <a:ext cx="1914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6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1" y="2088395"/>
            <a:ext cx="8641654" cy="4220925"/>
          </a:xfrm>
        </p:spPr>
        <p:txBody>
          <a:bodyPr/>
          <a:lstStyle>
            <a:lvl1pPr>
              <a:defRPr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de-DE"/>
              <a:t>Referent/Veranstaltung mit Datum</a:t>
            </a:r>
          </a:p>
        </p:txBody>
      </p:sp>
      <p:sp>
        <p:nvSpPr>
          <p:cNvPr id="10" name="Rectangle 3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E7549678-5720-4231-BE72-D40EEEC018E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1" descr="Hintergrund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6988"/>
            <a:ext cx="9178926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6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7" name="Picture 36" descr="D:\Eigene Dateien\Logos\LISUMLISUM\NEUNEUNEU\nur Logo\LOGO original.EP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309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5" descr="Logos_Brandenbg_Berlin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450" y="117475"/>
            <a:ext cx="1914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abellenplatzhalter 8"/>
          <p:cNvSpPr>
            <a:spLocks noGrp="1"/>
          </p:cNvSpPr>
          <p:nvPr>
            <p:ph type="tbl" sz="quarter" idx="12"/>
          </p:nvPr>
        </p:nvSpPr>
        <p:spPr>
          <a:xfrm>
            <a:off x="251520" y="2132856"/>
            <a:ext cx="8641655" cy="4308485"/>
          </a:xfrm>
          <a:noFill/>
        </p:spPr>
        <p:txBody>
          <a:bodyPr>
            <a:normAutofit/>
          </a:bodyPr>
          <a:lstStyle>
            <a:lvl1pPr>
              <a:defRPr baseline="0">
                <a:solidFill>
                  <a:srgbClr val="003366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124744"/>
            <a:ext cx="864165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de-DE"/>
              <a:t>Referent/Veranstaltung mit Datum</a:t>
            </a:r>
          </a:p>
        </p:txBody>
      </p:sp>
      <p:sp>
        <p:nvSpPr>
          <p:cNvPr id="11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1422A5BA-AE3B-41B5-B365-0D929A1D250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6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de-DE"/>
              <a:t>Referent/Veranstaltung mit Datum</a:t>
            </a:r>
            <a:endParaRPr lang="de-DE" dirty="0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269D650E-C05C-4E5B-B8D6-3EB7BAEDC3A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de-DE"/>
              <a:t>Referent/Veranstaltung mit Datum</a:t>
            </a:r>
          </a:p>
        </p:txBody>
      </p:sp>
      <p:sp>
        <p:nvSpPr>
          <p:cNvPr id="3" name="Rectangle 3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8BA49BBF-76D2-48A0-8917-C8FD40CF32A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88" y="1131603"/>
            <a:ext cx="8535987" cy="857237"/>
          </a:xfrm>
        </p:spPr>
        <p:txBody>
          <a:bodyPr/>
          <a:lstStyle>
            <a:lvl1pPr>
              <a:defRPr baseline="0">
                <a:solidFill>
                  <a:srgbClr val="002060"/>
                </a:solidFill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2132856"/>
            <a:ext cx="4114800" cy="4377470"/>
          </a:xfrm>
        </p:spPr>
        <p:txBody>
          <a:bodyPr/>
          <a:lstStyle>
            <a:lvl1pPr>
              <a:defRPr sz="2800"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9" y="2132856"/>
            <a:ext cx="4249736" cy="4377470"/>
          </a:xfrm>
        </p:spPr>
        <p:txBody>
          <a:bodyPr/>
          <a:lstStyle>
            <a:lvl1pPr>
              <a:defRPr sz="2800" baseline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 baseline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de-DE"/>
              <a:t>Referent/Veranstaltung mit Datum</a:t>
            </a:r>
            <a:endParaRPr lang="de-DE" dirty="0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AF3EDE8B-FBE1-42F7-B73A-88518E73FD8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,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1" descr="Hintergrund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6988"/>
            <a:ext cx="9180513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8" name="Picture 36" descr="D:\Eigene Dateien\Logos\LISUMLISUM\NEUNEUNEU\nur Logo\LOGO original.EP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309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5" descr="Logos_Brandenbg_Berlin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450" y="117475"/>
            <a:ext cx="1914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88" y="1131603"/>
            <a:ext cx="8535987" cy="857237"/>
          </a:xfrm>
        </p:spPr>
        <p:txBody>
          <a:bodyPr/>
          <a:lstStyle>
            <a:lvl1pPr>
              <a:defRPr baseline="0">
                <a:solidFill>
                  <a:srgbClr val="00336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2131788"/>
            <a:ext cx="4114800" cy="367347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buNone/>
              <a:defRPr sz="2400" b="1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9" y="2132856"/>
            <a:ext cx="4249736" cy="3673476"/>
          </a:xfrm>
        </p:spPr>
        <p:txBody>
          <a:bodyPr/>
          <a:lstStyle>
            <a:lvl1pPr>
              <a:defRPr sz="2400" baseline="0">
                <a:solidFill>
                  <a:srgbClr val="003366"/>
                </a:solidFill>
              </a:defRPr>
            </a:lvl1pPr>
            <a:lvl2pPr>
              <a:defRPr sz="2400" baseline="0">
                <a:solidFill>
                  <a:srgbClr val="003366"/>
                </a:solidFill>
              </a:defRPr>
            </a:lvl2pPr>
            <a:lvl3pPr>
              <a:defRPr sz="2000" baseline="0">
                <a:solidFill>
                  <a:srgbClr val="003366"/>
                </a:solidFill>
              </a:defRPr>
            </a:lvl3pPr>
            <a:lvl4pPr>
              <a:defRPr sz="1800" baseline="0">
                <a:solidFill>
                  <a:srgbClr val="003366"/>
                </a:solidFill>
              </a:defRPr>
            </a:lvl4pPr>
            <a:lvl5pPr>
              <a:defRPr sz="1800" baseline="0">
                <a:solidFill>
                  <a:srgbClr val="0033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de-DE"/>
              <a:t>Referent/Veranstaltung mit Datum</a:t>
            </a:r>
          </a:p>
        </p:txBody>
      </p:sp>
      <p:sp>
        <p:nvSpPr>
          <p:cNvPr id="11" name="Rectangle 3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A5D10EA3-D5CE-4C03-AB9B-810636D6E16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1" descr="Hintergrund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6988"/>
            <a:ext cx="9178926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8" name="Picture 36" descr="D:\Eigene Dateien\Logos\LISUMLISUM\NEUNEUNEU\nur Logo\LOGO original.EP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309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5" descr="Logos_Brandenbg_Berlin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450" y="117475"/>
            <a:ext cx="1914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88" y="1124744"/>
            <a:ext cx="8535987" cy="857237"/>
          </a:xfrm>
        </p:spPr>
        <p:txBody>
          <a:bodyPr/>
          <a:lstStyle>
            <a:lvl1pPr>
              <a:defRPr baseline="0">
                <a:solidFill>
                  <a:srgbClr val="00336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0298" y="2132855"/>
            <a:ext cx="4114800" cy="3456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buNone/>
              <a:defRPr sz="2400" b="1">
                <a:solidFill>
                  <a:srgbClr val="11111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endParaRPr lang="de-DE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12"/>
          </p:nvPr>
        </p:nvSpPr>
        <p:spPr>
          <a:xfrm>
            <a:off x="1907704" y="5877272"/>
            <a:ext cx="6048672" cy="480686"/>
          </a:xfr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de-DE"/>
              <a:t>Referent/Veranstaltung mit Datum</a:t>
            </a:r>
          </a:p>
        </p:txBody>
      </p:sp>
      <p:sp>
        <p:nvSpPr>
          <p:cNvPr id="12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61A3492A-34BA-40E5-A430-1DFD7694ED4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0" descr="Hintergrund_2.jp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36513" y="-26988"/>
            <a:ext cx="9178926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4"/>
          <p:cNvSpPr>
            <a:spLocks noChangeArrowheads="1"/>
          </p:cNvSpPr>
          <p:nvPr userDrawn="1"/>
        </p:nvSpPr>
        <p:spPr bwMode="auto">
          <a:xfrm>
            <a:off x="-36513" y="-26988"/>
            <a:ext cx="9178926" cy="8636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5538"/>
            <a:ext cx="8642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0350" y="2125663"/>
            <a:ext cx="86328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8913" y="6572250"/>
            <a:ext cx="55149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aseline="0">
                <a:solidFill>
                  <a:srgbClr val="11111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DE"/>
              <a:t>Referent/Veranstaltung mit Datum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3100" y="6572250"/>
            <a:ext cx="600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1111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A8FD9F07-C7C4-4F6B-BF48-56C9EF43DEF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2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1033" name="Picture 36" descr="D:\Eigene Dateien\Logos\LISUMLISUM\NEUNEUNEU\nur Logo\LOGO original.EPS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1725" y="188913"/>
            <a:ext cx="1309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Grafik 11" descr="Logos_Brandenbg_Berlin.jp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5450" y="117475"/>
            <a:ext cx="1914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800">
          <a:solidFill>
            <a:srgbClr val="003366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400">
          <a:solidFill>
            <a:srgbClr val="00336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0336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00113" y="1844675"/>
            <a:ext cx="7388225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>
                <a:latin typeface="+mj-lt"/>
                <a:cs typeface="Arial" charset="0"/>
              </a:rPr>
              <a:t>Medienbildung im Fach Deutsch</a:t>
            </a:r>
            <a:r>
              <a:rPr lang="de-DE" dirty="0" smtClean="0">
                <a:latin typeface="+mj-lt"/>
                <a:cs typeface="Arial" charset="0"/>
              </a:rPr>
              <a:t/>
            </a:r>
            <a:br>
              <a:rPr lang="de-DE" dirty="0" smtClean="0">
                <a:latin typeface="+mj-lt"/>
                <a:cs typeface="Arial" charset="0"/>
              </a:rPr>
            </a:br>
            <a:r>
              <a:rPr lang="de-DE" sz="2800" dirty="0" smtClean="0">
                <a:latin typeface="+mj-lt"/>
                <a:cs typeface="Arial" charset="0"/>
              </a:rPr>
              <a:t>Grundschule</a:t>
            </a:r>
            <a:r>
              <a:rPr lang="de-DE" dirty="0" smtClean="0">
                <a:latin typeface="+mj-lt"/>
                <a:cs typeface="Arial" charset="0"/>
              </a:rPr>
              <a:t/>
            </a:r>
            <a:br>
              <a:rPr lang="de-DE" dirty="0" smtClean="0">
                <a:latin typeface="+mj-lt"/>
                <a:cs typeface="Arial" charset="0"/>
              </a:rPr>
            </a:br>
            <a:endParaRPr lang="de-DE" dirty="0" smtClean="0">
              <a:latin typeface="+mj-lt"/>
              <a:cs typeface="Arial" charset="0"/>
            </a:endParaRP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373688"/>
            <a:ext cx="6515100" cy="8382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>
                <a:latin typeface="+mn-lt"/>
                <a:cs typeface="Arial" charset="0"/>
              </a:rPr>
              <a:t>Fokus: Filme erschließen</a:t>
            </a:r>
          </a:p>
        </p:txBody>
      </p:sp>
      <p:sp>
        <p:nvSpPr>
          <p:cNvPr id="10244" name="Textfeld 1"/>
          <p:cNvSpPr txBox="1">
            <a:spLocks noChangeArrowheads="1"/>
          </p:cNvSpPr>
          <p:nvPr/>
        </p:nvSpPr>
        <p:spPr bwMode="auto">
          <a:xfrm>
            <a:off x="1258888" y="2924175"/>
            <a:ext cx="66976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de-DE" dirty="0"/>
              <a:t>Ankommen</a:t>
            </a:r>
          </a:p>
          <a:p>
            <a:pPr marL="457200" indent="-457200">
              <a:buFontTx/>
              <a:buAutoNum type="arabicPeriod"/>
            </a:pPr>
            <a:r>
              <a:rPr lang="de-DE" dirty="0"/>
              <a:t>Anliegen des Basiscurriculums Medienbildung</a:t>
            </a:r>
          </a:p>
          <a:p>
            <a:pPr marL="457200" indent="-457200">
              <a:buFontTx/>
              <a:buAutoNum type="arabicPeriod"/>
            </a:pPr>
            <a:r>
              <a:rPr lang="de-DE" dirty="0"/>
              <a:t>Medienbildung im Fachteil Deutsch</a:t>
            </a:r>
          </a:p>
          <a:p>
            <a:pPr marL="457200" indent="-457200">
              <a:buFontTx/>
              <a:buAutoNum type="arabicPeriod"/>
            </a:pPr>
            <a:r>
              <a:rPr lang="de-DE" dirty="0"/>
              <a:t>Praxisbeispiel</a:t>
            </a:r>
          </a:p>
          <a:p>
            <a:pPr marL="457200" indent="-457200">
              <a:buFontTx/>
              <a:buAutoNum type="arabicPeriod"/>
            </a:pPr>
            <a:r>
              <a:rPr lang="de-DE" dirty="0" smtClean="0"/>
              <a:t>Präsentation/Auswertung </a:t>
            </a:r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-36513" y="981075"/>
            <a:ext cx="9180513" cy="8636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</a:rPr>
              <a:t> FILM  </a:t>
            </a:r>
            <a:r>
              <a:rPr lang="de-DE" sz="2900" dirty="0" smtClean="0">
                <a:latin typeface="+mn-lt"/>
              </a:rPr>
              <a:t>im Kompetenzmodell Deutsch/RLP 1-10</a:t>
            </a:r>
            <a:endParaRPr lang="de-DE" sz="29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45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F1376C5-DDA9-4C60-8AE8-3DA3AF8ECCEC}" type="slidenum">
              <a:rPr lang="de-DE" altLang="de-DE" smtClean="0"/>
              <a:pPr/>
              <a:t>10</a:t>
            </a:fld>
            <a:endParaRPr lang="de-DE" altLang="de-DE" smtClean="0"/>
          </a:p>
        </p:txBody>
      </p:sp>
      <p:sp>
        <p:nvSpPr>
          <p:cNvPr id="9" name="Fußzeilenplatzhalter 3"/>
          <p:cNvSpPr txBox="1">
            <a:spLocks/>
          </p:cNvSpPr>
          <p:nvPr/>
        </p:nvSpPr>
        <p:spPr bwMode="auto">
          <a:xfrm>
            <a:off x="3284538" y="6724650"/>
            <a:ext cx="55149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de-DE" sz="1100">
                <a:solidFill>
                  <a:srgbClr val="002060"/>
                </a:solidFill>
                <a:latin typeface="+mn-lt"/>
                <a:ea typeface="Verdana" pitchFamily="34" charset="0"/>
                <a:cs typeface="Verdana" pitchFamily="34" charset="0"/>
              </a:rPr>
              <a:t>Marion Gutzmann/Irene Hoppe, 02.12.2015</a:t>
            </a:r>
            <a:endParaRPr lang="de-DE" sz="1100" dirty="0">
              <a:solidFill>
                <a:srgbClr val="00206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461" name="Grafik 10" descr="Kompetenzmodell_Deutsc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060575"/>
            <a:ext cx="7129463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5580063" y="4868863"/>
            <a:ext cx="2305050" cy="5048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Fußzeilenplatzhalter 3"/>
          <p:cNvSpPr txBox="1">
            <a:spLocks/>
          </p:cNvSpPr>
          <p:nvPr/>
        </p:nvSpPr>
        <p:spPr bwMode="auto">
          <a:xfrm>
            <a:off x="971550" y="6453188"/>
            <a:ext cx="2447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e-DE" sz="1100" dirty="0">
                <a:solidFill>
                  <a:srgbClr val="002060"/>
                </a:solidFill>
                <a:latin typeface="+mn-lt"/>
                <a:ea typeface="Verdana" pitchFamily="34" charset="0"/>
                <a:cs typeface="Verdana" pitchFamily="34" charset="0"/>
              </a:rPr>
              <a:t>Auszug RLP 1-10, Fachteil Deutsch, S.  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-36513" y="981075"/>
            <a:ext cx="9180513" cy="8636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</a:rPr>
              <a:t>  Film – Inhalt des Deutschunterrichts von Anfang an</a:t>
            </a:r>
            <a:endParaRPr lang="de-DE" dirty="0" smtClean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179512" y="2276872"/>
          <a:ext cx="4176464" cy="421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6F33505-948B-4E92-BD6A-381AA22F8F5A}" type="slidenum">
              <a:rPr lang="de-DE" altLang="de-DE" smtClean="0"/>
              <a:pPr/>
              <a:t>11</a:t>
            </a:fld>
            <a:endParaRPr lang="de-DE" altLang="de-DE" smtClean="0"/>
          </a:p>
        </p:txBody>
      </p:sp>
      <p:pic>
        <p:nvPicPr>
          <p:cNvPr id="20485" name="Grafik 5" descr="RLP_Inhalte_1-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060575"/>
            <a:ext cx="44069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6443663" y="4797425"/>
            <a:ext cx="288925" cy="2873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Fußzeilenplatzhalter 3"/>
          <p:cNvSpPr txBox="1">
            <a:spLocks/>
          </p:cNvSpPr>
          <p:nvPr/>
        </p:nvSpPr>
        <p:spPr bwMode="auto">
          <a:xfrm>
            <a:off x="3284538" y="6724650"/>
            <a:ext cx="55149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de-DE" sz="1100">
                <a:solidFill>
                  <a:srgbClr val="002060"/>
                </a:solidFill>
                <a:latin typeface="+mn-lt"/>
                <a:ea typeface="Verdana" pitchFamily="34" charset="0"/>
                <a:cs typeface="Verdana" pitchFamily="34" charset="0"/>
              </a:rPr>
              <a:t>Marion Gutzmann/Irene Hoppe, 02.12.2015</a:t>
            </a:r>
            <a:endParaRPr lang="de-DE" sz="1100" dirty="0">
              <a:solidFill>
                <a:srgbClr val="00206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6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572000" y="6453188"/>
            <a:ext cx="3240088" cy="285750"/>
          </a:xfrm>
        </p:spPr>
        <p:txBody>
          <a:bodyPr/>
          <a:lstStyle/>
          <a:p>
            <a:pPr algn="l">
              <a:defRPr/>
            </a:pPr>
            <a:r>
              <a:rPr lang="de-DE" sz="1100" dirty="0" smtClean="0">
                <a:latin typeface="+mn-lt"/>
              </a:rPr>
              <a:t>Auszug RLP 1-10, Fachteil Deutsch, S.  35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-36513" y="981075"/>
            <a:ext cx="9180513" cy="8636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</a:rPr>
              <a:t>  Film – Kompetenzen erwerben von Anfang an</a:t>
            </a:r>
            <a:endParaRPr lang="de-DE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26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0" y="4149725"/>
            <a:ext cx="3240088" cy="285750"/>
          </a:xfrm>
        </p:spPr>
        <p:txBody>
          <a:bodyPr/>
          <a:lstStyle/>
          <a:p>
            <a:pPr algn="l">
              <a:defRPr/>
            </a:pPr>
            <a:r>
              <a:rPr lang="de-DE" sz="1100" dirty="0" smtClean="0">
                <a:latin typeface="+mn-lt"/>
              </a:rPr>
              <a:t>Auszug RLP 1-10, Fachteil Deutsch, S.  4</a:t>
            </a:r>
          </a:p>
        </p:txBody>
      </p:sp>
      <p:sp>
        <p:nvSpPr>
          <p:cNvPr id="2150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F5970C8-0A03-4BE1-A260-323229BD24D0}" type="slidenum">
              <a:rPr lang="de-DE" altLang="de-DE" smtClean="0"/>
              <a:pPr/>
              <a:t>12</a:t>
            </a:fld>
            <a:endParaRPr lang="de-DE" altLang="de-DE" smtClean="0"/>
          </a:p>
        </p:txBody>
      </p:sp>
      <p:sp>
        <p:nvSpPr>
          <p:cNvPr id="9" name="Fußzeilenplatzhalter 3"/>
          <p:cNvSpPr txBox="1">
            <a:spLocks/>
          </p:cNvSpPr>
          <p:nvPr/>
        </p:nvSpPr>
        <p:spPr bwMode="auto">
          <a:xfrm>
            <a:off x="3284538" y="6724650"/>
            <a:ext cx="55149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de-DE" sz="1100">
                <a:solidFill>
                  <a:srgbClr val="002060"/>
                </a:solidFill>
                <a:latin typeface="+mn-lt"/>
                <a:ea typeface="Verdana" pitchFamily="34" charset="0"/>
                <a:cs typeface="Verdana" pitchFamily="34" charset="0"/>
              </a:rPr>
              <a:t>Marion Gutzmann/Irene Hoppe, 02.12.2015</a:t>
            </a:r>
            <a:endParaRPr lang="de-DE" sz="1100" dirty="0">
              <a:solidFill>
                <a:srgbClr val="00206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10" name="Grafik 9" descr="Kompetenzmodell_Deutsc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916113"/>
            <a:ext cx="3736975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Grafik 10" descr="Standards_Deutsc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276475"/>
            <a:ext cx="479425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ußzeilenplatzhalter 3"/>
          <p:cNvSpPr txBox="1">
            <a:spLocks/>
          </p:cNvSpPr>
          <p:nvPr/>
        </p:nvSpPr>
        <p:spPr bwMode="auto">
          <a:xfrm>
            <a:off x="4140200" y="6453188"/>
            <a:ext cx="32400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e-DE" sz="1100" dirty="0">
                <a:solidFill>
                  <a:srgbClr val="002060"/>
                </a:solidFill>
                <a:latin typeface="+mn-lt"/>
                <a:ea typeface="Verdana" pitchFamily="34" charset="0"/>
                <a:cs typeface="Verdana" pitchFamily="34" charset="0"/>
              </a:rPr>
              <a:t>Auszug RLP 1-10, Fachteil Deutsch, S.  28</a:t>
            </a:r>
          </a:p>
        </p:txBody>
      </p:sp>
      <p:sp>
        <p:nvSpPr>
          <p:cNvPr id="15" name="Pfeil nach rechts 14"/>
          <p:cNvSpPr/>
          <p:nvPr/>
        </p:nvSpPr>
        <p:spPr>
          <a:xfrm>
            <a:off x="3708400" y="3429000"/>
            <a:ext cx="503238" cy="215900"/>
          </a:xfrm>
          <a:prstGeom prst="rightArrow">
            <a:avLst/>
          </a:prstGeom>
          <a:solidFill>
            <a:srgbClr val="ED240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-36513" y="981075"/>
            <a:ext cx="9180513" cy="100806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de-DE" sz="1600" dirty="0" smtClean="0">
                <a:latin typeface="+mn-lt"/>
              </a:rPr>
              <a:t>Gruppenarbeit: </a:t>
            </a:r>
            <a:r>
              <a:rPr lang="de-DE" sz="1600" dirty="0" smtClean="0"/>
              <a:t>Auf </a:t>
            </a:r>
            <a:r>
              <a:rPr lang="de-DE" sz="1600" dirty="0"/>
              <a:t>dem Weg </a:t>
            </a:r>
            <a:r>
              <a:rPr lang="de-DE" sz="1600" dirty="0" smtClean="0"/>
              <a:t>zum </a:t>
            </a:r>
            <a:r>
              <a:rPr lang="de-DE" sz="1600" dirty="0"/>
              <a:t>Film</a:t>
            </a:r>
            <a:br>
              <a:rPr lang="de-DE" sz="1600" dirty="0"/>
            </a:br>
            <a:r>
              <a:rPr lang="de-DE" sz="1600" dirty="0" smtClean="0">
                <a:latin typeface="+mn-lt"/>
              </a:rPr>
              <a:t> </a:t>
            </a:r>
            <a:br>
              <a:rPr lang="de-DE" sz="1600" dirty="0" smtClean="0">
                <a:latin typeface="+mn-lt"/>
              </a:rPr>
            </a:br>
            <a:r>
              <a:rPr lang="de-DE" sz="1600" dirty="0" smtClean="0">
                <a:latin typeface="+mn-lt"/>
              </a:rPr>
              <a:t>Bezug zum BC Medienbildung</a:t>
            </a:r>
          </a:p>
        </p:txBody>
      </p:sp>
      <p:sp>
        <p:nvSpPr>
          <p:cNvPr id="1126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32138" y="6572250"/>
            <a:ext cx="5514975" cy="285750"/>
          </a:xfrm>
        </p:spPr>
        <p:txBody>
          <a:bodyPr/>
          <a:lstStyle/>
          <a:p>
            <a:pPr>
              <a:defRPr/>
            </a:pPr>
            <a:r>
              <a:rPr lang="de-DE" sz="1100" dirty="0" smtClean="0">
                <a:latin typeface="+mn-lt"/>
              </a:rPr>
              <a:t>Marion Gutzmann/Irene Hoppe, 02.12.2015</a:t>
            </a:r>
          </a:p>
        </p:txBody>
      </p:sp>
      <p:sp>
        <p:nvSpPr>
          <p:cNvPr id="2355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42F3BCE-0A4F-4244-9A9F-B583DBED7C6F}" type="slidenum">
              <a:rPr lang="de-DE" altLang="de-DE" smtClean="0"/>
              <a:pPr/>
              <a:t>13</a:t>
            </a:fld>
            <a:endParaRPr lang="de-DE" altLang="de-DE" smtClean="0"/>
          </a:p>
        </p:txBody>
      </p:sp>
      <p:sp>
        <p:nvSpPr>
          <p:cNvPr id="11" name="Textfeld 10"/>
          <p:cNvSpPr txBox="1"/>
          <p:nvPr/>
        </p:nvSpPr>
        <p:spPr>
          <a:xfrm>
            <a:off x="323528" y="2636912"/>
            <a:ext cx="4032250" cy="13239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de-DE" sz="2000" b="1" dirty="0">
              <a:latin typeface="+mn-lt"/>
            </a:endParaRPr>
          </a:p>
          <a:p>
            <a:pPr algn="ctr">
              <a:defRPr/>
            </a:pPr>
            <a:r>
              <a:rPr lang="de-DE" sz="2000" b="1" dirty="0">
                <a:latin typeface="+mn-lt"/>
              </a:rPr>
              <a:t>Schauplätze </a:t>
            </a:r>
          </a:p>
          <a:p>
            <a:pPr algn="ctr">
              <a:defRPr/>
            </a:pPr>
            <a:r>
              <a:rPr lang="de-DE" sz="2000" b="1" dirty="0">
                <a:latin typeface="+mn-lt"/>
              </a:rPr>
              <a:t>in Buch und Film</a:t>
            </a:r>
          </a:p>
          <a:p>
            <a:pPr>
              <a:defRPr/>
            </a:pPr>
            <a:endParaRPr lang="de-DE" sz="2000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5536" y="4293096"/>
            <a:ext cx="4032250" cy="14462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de-DE" sz="2000" b="1" dirty="0">
              <a:latin typeface="+mn-lt"/>
            </a:endParaRPr>
          </a:p>
          <a:p>
            <a:pPr algn="ctr">
              <a:defRPr/>
            </a:pPr>
            <a:r>
              <a:rPr lang="de-DE" sz="1400" b="1" dirty="0">
                <a:latin typeface="+mn-lt"/>
              </a:rPr>
              <a:t>Figurengestaltung</a:t>
            </a:r>
          </a:p>
          <a:p>
            <a:pPr algn="ctr">
              <a:defRPr/>
            </a:pPr>
            <a:r>
              <a:rPr lang="de-DE" sz="1400" b="1" dirty="0">
                <a:latin typeface="+mn-lt"/>
              </a:rPr>
              <a:t>(von der literarischen Figur zur Filmrolle)</a:t>
            </a:r>
          </a:p>
          <a:p>
            <a:pPr>
              <a:defRPr/>
            </a:pPr>
            <a:endParaRPr lang="de-DE" sz="2000" dirty="0">
              <a:latin typeface="+mn-lt"/>
            </a:endParaRPr>
          </a:p>
          <a:p>
            <a:pPr>
              <a:defRPr/>
            </a:pPr>
            <a:endParaRPr lang="de-DE" sz="2000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716463" y="2852739"/>
            <a:ext cx="4032250" cy="153888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de-DE" sz="2000" b="1" dirty="0">
              <a:latin typeface="+mn-lt"/>
            </a:endParaRPr>
          </a:p>
          <a:p>
            <a:pPr algn="ctr">
              <a:defRPr/>
            </a:pPr>
            <a:r>
              <a:rPr lang="de-DE" sz="1800" b="1" dirty="0">
                <a:latin typeface="+mn-lt"/>
              </a:rPr>
              <a:t>Filmszene</a:t>
            </a:r>
          </a:p>
          <a:p>
            <a:pPr algn="ctr">
              <a:defRPr/>
            </a:pPr>
            <a:r>
              <a:rPr lang="de-DE" sz="1800" b="1" dirty="0">
                <a:latin typeface="+mn-lt"/>
              </a:rPr>
              <a:t>(Beziehungen zwischen Figuren </a:t>
            </a:r>
            <a:r>
              <a:rPr lang="de-DE" sz="1800" b="1" dirty="0" smtClean="0">
                <a:latin typeface="+mn-lt"/>
              </a:rPr>
              <a:t>veranschaulichen)</a:t>
            </a:r>
          </a:p>
          <a:p>
            <a:pPr algn="ctr">
              <a:defRPr/>
            </a:pPr>
            <a:endParaRPr lang="de-DE" sz="20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716463" y="4652963"/>
            <a:ext cx="4032250" cy="11080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de-DE" sz="1400" b="1" dirty="0">
              <a:latin typeface="+mn-lt"/>
            </a:endParaRPr>
          </a:p>
          <a:p>
            <a:pPr algn="ctr">
              <a:defRPr/>
            </a:pPr>
            <a:endParaRPr lang="de-DE" sz="1400" b="1" dirty="0">
              <a:latin typeface="+mn-lt"/>
            </a:endParaRPr>
          </a:p>
          <a:p>
            <a:pPr algn="ctr">
              <a:defRPr/>
            </a:pPr>
            <a:r>
              <a:rPr lang="de-DE" sz="1800" b="1" dirty="0">
                <a:latin typeface="+mn-lt"/>
              </a:rPr>
              <a:t>Storyboard</a:t>
            </a:r>
            <a:endParaRPr lang="de-DE" sz="1800" dirty="0">
              <a:latin typeface="+mn-lt"/>
            </a:endParaRPr>
          </a:p>
          <a:p>
            <a:pPr>
              <a:defRPr/>
            </a:pPr>
            <a:endParaRPr lang="de-DE" sz="2000" dirty="0">
              <a:latin typeface="+mn-lt"/>
            </a:endParaRPr>
          </a:p>
        </p:txBody>
      </p:sp>
      <p:pic>
        <p:nvPicPr>
          <p:cNvPr id="15" name="Grafik 14" descr="Kompetenzmodell_Medienkompeten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476250"/>
            <a:ext cx="2951163" cy="2232025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6" name="Ellipse 15"/>
          <p:cNvSpPr/>
          <p:nvPr/>
        </p:nvSpPr>
        <p:spPr>
          <a:xfrm>
            <a:off x="179512" y="2492896"/>
            <a:ext cx="4321175" cy="335699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4716463" y="2828924"/>
            <a:ext cx="4176712" cy="304834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 rot="8542027">
            <a:off x="3817938" y="2270125"/>
            <a:ext cx="1927225" cy="17780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 rot="5400000">
            <a:off x="7265988" y="2727325"/>
            <a:ext cx="623888" cy="204787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-36513" y="1125538"/>
            <a:ext cx="9180513" cy="719137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</a:rPr>
              <a:t>  Film-Wortschatz für die Grundschule</a:t>
            </a:r>
          </a:p>
        </p:txBody>
      </p:sp>
      <p:sp>
        <p:nvSpPr>
          <p:cNvPr id="1126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987675" y="6572250"/>
            <a:ext cx="5514975" cy="285750"/>
          </a:xfrm>
        </p:spPr>
        <p:txBody>
          <a:bodyPr/>
          <a:lstStyle/>
          <a:p>
            <a:pPr>
              <a:defRPr/>
            </a:pPr>
            <a:r>
              <a:rPr lang="de-DE" sz="1100" dirty="0" smtClean="0">
                <a:latin typeface="+mn-lt"/>
              </a:rPr>
              <a:t>Marion Gutzmann/Irene Hoppe, 02.12.2015</a:t>
            </a:r>
          </a:p>
        </p:txBody>
      </p:sp>
      <p:sp>
        <p:nvSpPr>
          <p:cNvPr id="2253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39C6511-F0A1-4D56-B689-A4D4314DFE99}" type="slidenum">
              <a:rPr lang="de-DE" altLang="de-DE" smtClean="0"/>
              <a:pPr/>
              <a:t>14</a:t>
            </a:fld>
            <a:endParaRPr lang="de-DE" altLang="de-DE" smtClean="0"/>
          </a:p>
        </p:txBody>
      </p:sp>
      <p:sp>
        <p:nvSpPr>
          <p:cNvPr id="20485" name="Inhaltsplatzhalter 5"/>
          <p:cNvSpPr>
            <a:spLocks noGrp="1"/>
          </p:cNvSpPr>
          <p:nvPr>
            <p:ph idx="1"/>
          </p:nvPr>
        </p:nvSpPr>
        <p:spPr>
          <a:xfrm>
            <a:off x="250825" y="1989138"/>
            <a:ext cx="3960813" cy="46085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de-DE" sz="1900" b="1" dirty="0" smtClean="0">
                <a:latin typeface="+mj-lt"/>
              </a:rPr>
              <a:t>Zur Unterscheidung des Filminhalts</a:t>
            </a:r>
            <a:endParaRPr lang="de-DE" sz="1000" dirty="0" smtClean="0">
              <a:latin typeface="+mj-lt"/>
            </a:endParaRPr>
          </a:p>
          <a:p>
            <a:pPr>
              <a:defRPr/>
            </a:pPr>
            <a:r>
              <a:rPr lang="de-DE" sz="1800" dirty="0" smtClean="0">
                <a:latin typeface="+mj-lt"/>
              </a:rPr>
              <a:t>Spielfilm	</a:t>
            </a:r>
          </a:p>
          <a:p>
            <a:pPr>
              <a:defRPr/>
            </a:pPr>
            <a:r>
              <a:rPr lang="de-DE" sz="1800" dirty="0" err="1" smtClean="0">
                <a:latin typeface="+mj-lt"/>
              </a:rPr>
              <a:t>Sachfilm</a:t>
            </a:r>
            <a:r>
              <a:rPr lang="de-DE" sz="1800" dirty="0" smtClean="0">
                <a:latin typeface="+mj-lt"/>
              </a:rPr>
              <a:t>/Dokumentarfilm</a:t>
            </a: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de-DE" sz="1900" b="1" dirty="0" smtClean="0">
                <a:latin typeface="+mj-lt"/>
              </a:rPr>
              <a:t>Zur Unterscheidung der Machart</a:t>
            </a:r>
            <a:endParaRPr lang="de-DE" sz="1900" dirty="0" smtClean="0">
              <a:latin typeface="+mj-lt"/>
            </a:endParaRPr>
          </a:p>
          <a:p>
            <a:pPr>
              <a:defRPr/>
            </a:pPr>
            <a:r>
              <a:rPr lang="de-DE" sz="1800" dirty="0" smtClean="0">
                <a:latin typeface="+mj-lt"/>
              </a:rPr>
              <a:t>Realfilm</a:t>
            </a:r>
          </a:p>
          <a:p>
            <a:pPr>
              <a:defRPr/>
            </a:pPr>
            <a:r>
              <a:rPr lang="de-DE" sz="1800" dirty="0" smtClean="0">
                <a:latin typeface="+mj-lt"/>
              </a:rPr>
              <a:t>Trickfilm/Animationsfilm	</a:t>
            </a: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de-DE" sz="1900" b="1" dirty="0" smtClean="0">
                <a:latin typeface="+mj-lt"/>
              </a:rPr>
              <a:t>Zur Benennung der Professionen</a:t>
            </a:r>
            <a:endParaRPr lang="de-DE" sz="1900" dirty="0" smtClean="0">
              <a:latin typeface="+mj-lt"/>
            </a:endParaRPr>
          </a:p>
          <a:p>
            <a:pPr>
              <a:defRPr/>
            </a:pPr>
            <a:r>
              <a:rPr lang="de-DE" sz="1800" dirty="0" smtClean="0">
                <a:latin typeface="+mj-lt"/>
              </a:rPr>
              <a:t>Regisseur(in)</a:t>
            </a:r>
          </a:p>
          <a:p>
            <a:pPr>
              <a:defRPr/>
            </a:pPr>
            <a:r>
              <a:rPr lang="de-DE" sz="1800" dirty="0" smtClean="0">
                <a:latin typeface="+mj-lt"/>
              </a:rPr>
              <a:t>Drehbuchautor(in)</a:t>
            </a:r>
          </a:p>
          <a:p>
            <a:pPr>
              <a:defRPr/>
            </a:pPr>
            <a:r>
              <a:rPr lang="de-DE" sz="1800" dirty="0" smtClean="0">
                <a:latin typeface="+mj-lt"/>
              </a:rPr>
              <a:t>Kamerafrau/Kameramann</a:t>
            </a:r>
          </a:p>
          <a:p>
            <a:pPr>
              <a:defRPr/>
            </a:pPr>
            <a:r>
              <a:rPr lang="de-DE" sz="1800" dirty="0" smtClean="0">
                <a:latin typeface="+mj-lt"/>
              </a:rPr>
              <a:t>Schauspieler(in), Rolle</a:t>
            </a:r>
            <a:endParaRPr lang="de-DE" sz="1800" dirty="0" smtClean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de-DE" sz="10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de-DE" sz="1000" dirty="0" smtClean="0">
              <a:latin typeface="+mj-lt"/>
            </a:endParaRPr>
          </a:p>
          <a:p>
            <a:pPr>
              <a:defRPr/>
            </a:pPr>
            <a:endParaRPr lang="de-DE" sz="1000" dirty="0" smtClean="0">
              <a:latin typeface="+mn-lt"/>
            </a:endParaRPr>
          </a:p>
        </p:txBody>
      </p:sp>
      <p:sp>
        <p:nvSpPr>
          <p:cNvPr id="6" name="Inhaltsplatzhalter 5"/>
          <p:cNvSpPr txBox="1">
            <a:spLocks/>
          </p:cNvSpPr>
          <p:nvPr/>
        </p:nvSpPr>
        <p:spPr bwMode="auto">
          <a:xfrm>
            <a:off x="4932363" y="2060575"/>
            <a:ext cx="3887787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None/>
              <a:defRPr/>
            </a:pPr>
            <a:r>
              <a:rPr lang="de-DE" sz="1900" b="1" kern="0" dirty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rPr>
              <a:t>Zur Beschreibung der „Filmbilder“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/>
            </a:pPr>
            <a:r>
              <a:rPr lang="de-DE" sz="1800" kern="0" dirty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rPr>
              <a:t>Bilder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/>
            </a:pPr>
            <a:r>
              <a:rPr lang="de-DE" sz="1800" kern="0" dirty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rPr>
              <a:t>Bildgestaltung 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None/>
              <a:defRPr/>
            </a:pPr>
            <a:endParaRPr lang="de-DE" sz="1800" b="1" kern="0" dirty="0">
              <a:solidFill>
                <a:srgbClr val="003366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None/>
              <a:defRPr/>
            </a:pPr>
            <a:r>
              <a:rPr lang="de-DE" sz="1900" b="1" kern="0" dirty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rPr>
              <a:t>... und Kamera-Einstellungen</a:t>
            </a:r>
            <a:endParaRPr lang="de-DE" sz="1900" kern="0" dirty="0">
              <a:solidFill>
                <a:srgbClr val="003366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/>
            </a:pPr>
            <a:r>
              <a:rPr lang="de-DE" sz="1800" kern="0" dirty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rPr>
              <a:t>Totale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/>
            </a:pPr>
            <a:r>
              <a:rPr lang="de-DE" sz="1800" kern="0" dirty="0" err="1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rPr>
              <a:t>Halbnahe</a:t>
            </a:r>
            <a:endParaRPr lang="de-DE" sz="1800" kern="0" dirty="0">
              <a:solidFill>
                <a:srgbClr val="003366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/>
            </a:pPr>
            <a:r>
              <a:rPr lang="de-DE" sz="1800" kern="0" dirty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rPr>
              <a:t>Nahe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/>
            </a:pPr>
            <a:r>
              <a:rPr lang="de-DE" sz="1800" kern="0" dirty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rPr>
              <a:t>Detail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None/>
              <a:defRPr/>
            </a:pPr>
            <a:endParaRPr lang="de-DE" sz="1800" kern="0" dirty="0">
              <a:solidFill>
                <a:srgbClr val="003366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/>
            </a:pPr>
            <a:endParaRPr lang="de-DE" sz="1800" kern="0" dirty="0">
              <a:solidFill>
                <a:srgbClr val="003366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-36513" y="1125538"/>
            <a:ext cx="9180513" cy="719137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</a:rPr>
              <a:t>  Film im Alltag der Kinder</a:t>
            </a:r>
          </a:p>
        </p:txBody>
      </p:sp>
      <p:sp>
        <p:nvSpPr>
          <p:cNvPr id="1126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32138" y="6572250"/>
            <a:ext cx="5514975" cy="285750"/>
          </a:xfrm>
        </p:spPr>
        <p:txBody>
          <a:bodyPr/>
          <a:lstStyle/>
          <a:p>
            <a:pPr>
              <a:defRPr/>
            </a:pPr>
            <a:r>
              <a:rPr lang="de-DE" sz="1100" dirty="0" smtClean="0">
                <a:latin typeface="+mn-lt"/>
              </a:rPr>
              <a:t>Marion Gutzmann/Irene Hoppe, 02.12.2015</a:t>
            </a:r>
          </a:p>
        </p:txBody>
      </p:sp>
      <p:sp>
        <p:nvSpPr>
          <p:cNvPr id="2458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83027B9-E884-48D0-8826-9DE8726951BA}" type="slidenum">
              <a:rPr lang="de-DE" altLang="de-DE" smtClean="0"/>
              <a:pPr/>
              <a:t>15</a:t>
            </a:fld>
            <a:endParaRPr lang="de-DE" altLang="de-DE" smtClean="0"/>
          </a:p>
        </p:txBody>
      </p:sp>
      <p:pic>
        <p:nvPicPr>
          <p:cNvPr id="24581" name="Picture 6" descr="G:\Kopierstelle\Pols\Kinderbilder\Bild 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916113"/>
            <a:ext cx="6624637" cy="4691062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-36513" y="1125538"/>
            <a:ext cx="9180513" cy="719137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</a:rPr>
              <a:t>  Film in der Grundschule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250825" y="2089150"/>
          <a:ext cx="8642350" cy="421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32138" y="6572250"/>
            <a:ext cx="5514975" cy="285750"/>
          </a:xfrm>
        </p:spPr>
        <p:txBody>
          <a:bodyPr/>
          <a:lstStyle/>
          <a:p>
            <a:pPr>
              <a:defRPr/>
            </a:pPr>
            <a:r>
              <a:rPr lang="de-DE" sz="1100" dirty="0" smtClean="0">
                <a:latin typeface="+mn-lt"/>
              </a:rPr>
              <a:t>Marion Gutzmann/Irene Hoppe, 02.12.2015</a:t>
            </a:r>
          </a:p>
        </p:txBody>
      </p:sp>
      <p:sp>
        <p:nvSpPr>
          <p:cNvPr id="2662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39CE2E0-6975-4AC2-A1AF-A89AA0FBCA18}" type="slidenum">
              <a:rPr lang="de-DE" altLang="de-DE" smtClean="0"/>
              <a:pPr/>
              <a:t>16</a:t>
            </a:fld>
            <a:endParaRPr lang="de-DE" altLang="de-DE" smtClean="0"/>
          </a:p>
        </p:txBody>
      </p:sp>
      <p:pic>
        <p:nvPicPr>
          <p:cNvPr id="26630" name="Grafik 7" descr="Dragaon Ball_cap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1998663"/>
            <a:ext cx="30829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-36513" y="1125538"/>
            <a:ext cx="9180513" cy="719137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</a:rPr>
              <a:t>  Film in der Grundschule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251520" y="4293096"/>
          <a:ext cx="8642350" cy="421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32138" y="6572250"/>
            <a:ext cx="5514975" cy="285750"/>
          </a:xfrm>
        </p:spPr>
        <p:txBody>
          <a:bodyPr/>
          <a:lstStyle/>
          <a:p>
            <a:pPr>
              <a:defRPr/>
            </a:pPr>
            <a:r>
              <a:rPr lang="de-DE" sz="1100" dirty="0" smtClean="0">
                <a:latin typeface="+mn-lt"/>
              </a:rPr>
              <a:t>Marion Gutzmann/Irene Hoppe, 02.12.2015</a:t>
            </a:r>
          </a:p>
        </p:txBody>
      </p:sp>
      <p:sp>
        <p:nvSpPr>
          <p:cNvPr id="2765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3CE90E2-1A05-49F3-B5A9-30945AAD455E}" type="slidenum">
              <a:rPr lang="de-DE" altLang="de-DE" smtClean="0"/>
              <a:pPr/>
              <a:t>17</a:t>
            </a:fld>
            <a:endParaRPr lang="de-DE" altLang="de-DE" smtClean="0"/>
          </a:p>
        </p:txBody>
      </p:sp>
      <p:pic>
        <p:nvPicPr>
          <p:cNvPr id="27654" name="Grafik 8" descr="Sponge Bob_cap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213" y="1989138"/>
            <a:ext cx="34432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-36513" y="1125538"/>
            <a:ext cx="9180513" cy="719137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</a:rPr>
              <a:t>  Film im Alltag der Kinder</a:t>
            </a:r>
          </a:p>
        </p:txBody>
      </p:sp>
      <p:sp>
        <p:nvSpPr>
          <p:cNvPr id="1126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32138" y="6572250"/>
            <a:ext cx="5514975" cy="285750"/>
          </a:xfrm>
        </p:spPr>
        <p:txBody>
          <a:bodyPr/>
          <a:lstStyle/>
          <a:p>
            <a:pPr>
              <a:defRPr/>
            </a:pPr>
            <a:r>
              <a:rPr lang="de-DE" sz="1100" dirty="0" smtClean="0">
                <a:latin typeface="+mn-lt"/>
              </a:rPr>
              <a:t>Marion Gutzmann/Irene Hoppe, 02.12.2015</a:t>
            </a:r>
          </a:p>
        </p:txBody>
      </p:sp>
      <p:sp>
        <p:nvSpPr>
          <p:cNvPr id="2970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E071DE5-C0C1-4A73-80EE-1ECD078FE7EA}" type="slidenum">
              <a:rPr lang="de-DE" altLang="de-DE" smtClean="0"/>
              <a:pPr/>
              <a:t>18</a:t>
            </a:fld>
            <a:endParaRPr lang="de-DE" altLang="de-DE" smtClean="0"/>
          </a:p>
        </p:txBody>
      </p:sp>
      <p:pic>
        <p:nvPicPr>
          <p:cNvPr id="29701" name="Picture 2" descr="G:\MQ_Deutsch-Team\EM Medienbildung\Grundschule\Kinderbilder\Bild 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908175"/>
            <a:ext cx="6769100" cy="4684713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-36513" y="1052513"/>
            <a:ext cx="9180513" cy="6477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</a:rPr>
              <a:t>  </a:t>
            </a:r>
            <a:r>
              <a:rPr lang="de-DE" dirty="0" err="1" smtClean="0">
                <a:latin typeface="+mn-lt"/>
              </a:rPr>
              <a:t>miniKIM</a:t>
            </a:r>
            <a:r>
              <a:rPr lang="de-DE" dirty="0" smtClean="0">
                <a:latin typeface="+mn-lt"/>
              </a:rPr>
              <a:t> 2014</a:t>
            </a:r>
          </a:p>
        </p:txBody>
      </p:sp>
      <p:sp>
        <p:nvSpPr>
          <p:cNvPr id="1126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11188" y="6308725"/>
            <a:ext cx="7416800" cy="285750"/>
          </a:xfrm>
          <a:noFill/>
        </p:spPr>
        <p:txBody>
          <a:bodyPr/>
          <a:lstStyle/>
          <a:p>
            <a:r>
              <a:rPr lang="de-DE" altLang="de-DE" sz="1100" smtClean="0">
                <a:solidFill>
                  <a:schemeClr val="tx1"/>
                </a:solidFill>
              </a:rPr>
              <a:t>Quelle: Medienpädagogischer Forschungsverbund Südwest / miniKIM-Studie 2014 / www.mpfs.de</a:t>
            </a:r>
          </a:p>
        </p:txBody>
      </p:sp>
      <p:sp>
        <p:nvSpPr>
          <p:cNvPr id="1126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F9829ED-9271-46F6-B146-077FCEDB599C}" type="slidenum">
              <a:rPr lang="de-DE" altLang="de-DE" smtClean="0"/>
              <a:pPr/>
              <a:t>2</a:t>
            </a:fld>
            <a:endParaRPr lang="de-DE" altLang="de-DE" smtClean="0"/>
          </a:p>
        </p:txBody>
      </p:sp>
      <p:pic>
        <p:nvPicPr>
          <p:cNvPr id="11269" name="Grafik 7" descr="miniKIM_Nutzungsdauer_Medien_20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844675"/>
            <a:ext cx="65532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ßzeilenplatzhalter 3"/>
          <p:cNvSpPr txBox="1">
            <a:spLocks/>
          </p:cNvSpPr>
          <p:nvPr/>
        </p:nvSpPr>
        <p:spPr bwMode="auto">
          <a:xfrm>
            <a:off x="5724525" y="6572250"/>
            <a:ext cx="2930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de-DE" sz="1200" dirty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Marion Gutzmann/Irene Hoppe, 02.12.2015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-36513" y="981075"/>
            <a:ext cx="9180513" cy="6477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</a:rPr>
              <a:t>  </a:t>
            </a:r>
            <a:r>
              <a:rPr lang="de-DE" dirty="0" err="1" smtClean="0">
                <a:latin typeface="+mn-lt"/>
              </a:rPr>
              <a:t>miniKIM</a:t>
            </a:r>
            <a:r>
              <a:rPr lang="de-DE" dirty="0" smtClean="0">
                <a:latin typeface="+mn-lt"/>
              </a:rPr>
              <a:t> 2014</a:t>
            </a:r>
          </a:p>
        </p:txBody>
      </p:sp>
      <p:sp>
        <p:nvSpPr>
          <p:cNvPr id="1229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755650" y="6237288"/>
            <a:ext cx="7416800" cy="285750"/>
          </a:xfrm>
          <a:noFill/>
        </p:spPr>
        <p:txBody>
          <a:bodyPr/>
          <a:lstStyle/>
          <a:p>
            <a:r>
              <a:rPr lang="de-DE" altLang="de-DE" sz="1100" smtClean="0">
                <a:solidFill>
                  <a:schemeClr val="tx1"/>
                </a:solidFill>
              </a:rPr>
              <a:t>Quelle: Medienpädagogischer Forschungsverbund Südwest / miniKIM-Studie 2014 / www.mpfs.de</a:t>
            </a:r>
          </a:p>
        </p:txBody>
      </p:sp>
      <p:sp>
        <p:nvSpPr>
          <p:cNvPr id="1229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BFD68EE-AEC6-4CA5-BF23-98B77D1A8B39}" type="slidenum">
              <a:rPr lang="de-DE" altLang="de-DE" smtClean="0"/>
              <a:pPr/>
              <a:t>3</a:t>
            </a:fld>
            <a:endParaRPr lang="de-DE" altLang="de-DE" smtClean="0"/>
          </a:p>
        </p:txBody>
      </p:sp>
      <p:sp>
        <p:nvSpPr>
          <p:cNvPr id="9" name="Fußzeilenplatzhalter 3"/>
          <p:cNvSpPr txBox="1">
            <a:spLocks/>
          </p:cNvSpPr>
          <p:nvPr/>
        </p:nvSpPr>
        <p:spPr bwMode="auto">
          <a:xfrm>
            <a:off x="5724525" y="6572250"/>
            <a:ext cx="2930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de-DE" sz="1200" dirty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Marion Gutzmann/Irene Hoppe, 02.12.2015</a:t>
            </a:r>
          </a:p>
        </p:txBody>
      </p:sp>
      <p:pic>
        <p:nvPicPr>
          <p:cNvPr id="12294" name="Grafik 6" descr="miniKIM_Medienbindung_20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773238"/>
            <a:ext cx="64023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-36513" y="981075"/>
            <a:ext cx="9180513" cy="6477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</a:rPr>
              <a:t>  KIM 2014</a:t>
            </a:r>
          </a:p>
        </p:txBody>
      </p:sp>
      <p:sp>
        <p:nvSpPr>
          <p:cNvPr id="1331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755650" y="6237288"/>
            <a:ext cx="7416800" cy="285750"/>
          </a:xfrm>
          <a:noFill/>
        </p:spPr>
        <p:txBody>
          <a:bodyPr/>
          <a:lstStyle/>
          <a:p>
            <a:r>
              <a:rPr lang="de-DE" altLang="de-DE" sz="1100" smtClean="0">
                <a:solidFill>
                  <a:schemeClr val="tx1"/>
                </a:solidFill>
              </a:rPr>
              <a:t>Quelle: Medienpädagogischer Forschungsverbund Südwest / KIM-Studie 2014 / www.mpfs.de</a:t>
            </a:r>
          </a:p>
        </p:txBody>
      </p:sp>
      <p:sp>
        <p:nvSpPr>
          <p:cNvPr id="1331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E8C5C5A-FA7C-48E1-A502-2A7346B8D20A}" type="slidenum">
              <a:rPr lang="de-DE" altLang="de-DE" smtClean="0"/>
              <a:pPr/>
              <a:t>4</a:t>
            </a:fld>
            <a:endParaRPr lang="de-DE" altLang="de-DE" smtClean="0"/>
          </a:p>
        </p:txBody>
      </p:sp>
      <p:sp>
        <p:nvSpPr>
          <p:cNvPr id="9" name="Fußzeilenplatzhalter 3"/>
          <p:cNvSpPr txBox="1">
            <a:spLocks/>
          </p:cNvSpPr>
          <p:nvPr/>
        </p:nvSpPr>
        <p:spPr bwMode="auto">
          <a:xfrm>
            <a:off x="5724525" y="6572250"/>
            <a:ext cx="2930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de-DE" sz="1200" dirty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Marion Gutzmann/Irene Hoppe, 02.12.2015</a:t>
            </a:r>
          </a:p>
        </p:txBody>
      </p:sp>
      <p:pic>
        <p:nvPicPr>
          <p:cNvPr id="13318" name="Grafik 7" descr="KIM_Nutzungsdauer_Medien_20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773238"/>
            <a:ext cx="6142037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-36513" y="1196975"/>
            <a:ext cx="9180513" cy="6477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</a:rPr>
              <a:t>  KIM 2014</a:t>
            </a:r>
          </a:p>
        </p:txBody>
      </p:sp>
      <p:sp>
        <p:nvSpPr>
          <p:cNvPr id="14339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755650" y="6381750"/>
            <a:ext cx="7416800" cy="285750"/>
          </a:xfrm>
          <a:noFill/>
        </p:spPr>
        <p:txBody>
          <a:bodyPr/>
          <a:lstStyle/>
          <a:p>
            <a:r>
              <a:rPr lang="de-DE" altLang="de-DE" sz="1100" smtClean="0">
                <a:solidFill>
                  <a:schemeClr val="tx1"/>
                </a:solidFill>
              </a:rPr>
              <a:t>Quelle: Medienpädagogischer Forschungsverbund Südwest / KIM-Studie 2014 / www.mpfs.de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877E16B-EEF4-45FE-AC69-F99F0C37D153}" type="slidenum">
              <a:rPr lang="de-DE" altLang="de-DE" smtClean="0"/>
              <a:pPr/>
              <a:t>5</a:t>
            </a:fld>
            <a:endParaRPr lang="de-DE" altLang="de-DE" smtClean="0"/>
          </a:p>
        </p:txBody>
      </p:sp>
      <p:sp>
        <p:nvSpPr>
          <p:cNvPr id="9" name="Fußzeilenplatzhalter 3"/>
          <p:cNvSpPr txBox="1">
            <a:spLocks/>
          </p:cNvSpPr>
          <p:nvPr/>
        </p:nvSpPr>
        <p:spPr bwMode="auto">
          <a:xfrm>
            <a:off x="6084888" y="6715125"/>
            <a:ext cx="2930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de-DE" sz="1200" dirty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Marion Gutzmann/Irene Hoppe, 02.12.2015</a:t>
            </a:r>
          </a:p>
        </p:txBody>
      </p:sp>
      <p:pic>
        <p:nvPicPr>
          <p:cNvPr id="14342" name="Grafik 6" descr="KIM_Medienbindung_20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966913"/>
            <a:ext cx="62642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-36513" y="1196975"/>
            <a:ext cx="9180513" cy="6477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</a:rPr>
              <a:t>  KIM 2014</a:t>
            </a:r>
          </a:p>
        </p:txBody>
      </p:sp>
      <p:sp>
        <p:nvSpPr>
          <p:cNvPr id="15363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755650" y="6381750"/>
            <a:ext cx="7416800" cy="285750"/>
          </a:xfrm>
          <a:noFill/>
        </p:spPr>
        <p:txBody>
          <a:bodyPr/>
          <a:lstStyle/>
          <a:p>
            <a:r>
              <a:rPr lang="de-DE" altLang="de-DE" sz="1100" smtClean="0">
                <a:solidFill>
                  <a:schemeClr val="tx1"/>
                </a:solidFill>
              </a:rPr>
              <a:t>Quelle: Medienpädagogischer Forschungsverbund Südwest / KIM-Studie 2014 / www.mpfs.de</a:t>
            </a:r>
          </a:p>
        </p:txBody>
      </p:sp>
      <p:sp>
        <p:nvSpPr>
          <p:cNvPr id="15364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BF81467-CB95-4553-9A5D-A250F6B78D55}" type="slidenum">
              <a:rPr lang="de-DE" altLang="de-DE" smtClean="0"/>
              <a:pPr/>
              <a:t>6</a:t>
            </a:fld>
            <a:endParaRPr lang="de-DE" altLang="de-DE" smtClean="0"/>
          </a:p>
        </p:txBody>
      </p:sp>
      <p:sp>
        <p:nvSpPr>
          <p:cNvPr id="9" name="Fußzeilenplatzhalter 3"/>
          <p:cNvSpPr txBox="1">
            <a:spLocks/>
          </p:cNvSpPr>
          <p:nvPr/>
        </p:nvSpPr>
        <p:spPr bwMode="auto">
          <a:xfrm>
            <a:off x="6084888" y="6715125"/>
            <a:ext cx="2930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de-DE" sz="1200" dirty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Marion Gutzmann/Irene Hoppe, 02.12.2015</a:t>
            </a:r>
          </a:p>
        </p:txBody>
      </p:sp>
      <p:pic>
        <p:nvPicPr>
          <p:cNvPr id="15366" name="Grafik 7" descr="KIM_Bedeutung Medien_Ang.Haupterzieh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1916113"/>
            <a:ext cx="60833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250825" y="2205038"/>
            <a:ext cx="8642350" cy="4219575"/>
          </a:xfr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de-DE" dirty="0" smtClean="0">
              <a:latin typeface="Verdana" charset="0"/>
              <a:ea typeface="ＭＳ Ｐゴシック" charset="0"/>
              <a:cs typeface="Verdana" charset="0"/>
            </a:endParaRPr>
          </a:p>
          <a:p>
            <a:pPr>
              <a:defRPr/>
            </a:pPr>
            <a:r>
              <a:rPr lang="de-DE" dirty="0" smtClean="0">
                <a:latin typeface="Verdana" charset="0"/>
                <a:ea typeface="ＭＳ Ｐゴシック" charset="0"/>
                <a:cs typeface="Verdana" charset="0"/>
              </a:rPr>
              <a:t>Digital </a:t>
            </a:r>
            <a:r>
              <a:rPr lang="de-DE" dirty="0">
                <a:latin typeface="Verdana" charset="0"/>
                <a:ea typeface="ＭＳ Ｐゴシック" charset="0"/>
                <a:cs typeface="Verdana" charset="0"/>
              </a:rPr>
              <a:t>vernetzte Lebenssituationen als normale Lebenswelt </a:t>
            </a:r>
            <a:r>
              <a:rPr lang="de-DE" dirty="0" smtClean="0">
                <a:latin typeface="Verdana" charset="0"/>
                <a:ea typeface="ＭＳ Ｐゴシック" charset="0"/>
                <a:cs typeface="Verdana" charset="0"/>
              </a:rPr>
              <a:t>begreifen</a:t>
            </a:r>
            <a:endParaRPr lang="de-DE" dirty="0">
              <a:latin typeface="Verdana" charset="0"/>
              <a:ea typeface="ＭＳ Ｐゴシック" charset="0"/>
              <a:cs typeface="Verdana" charset="0"/>
            </a:endParaRPr>
          </a:p>
          <a:p>
            <a:pPr>
              <a:defRPr/>
            </a:pPr>
            <a:r>
              <a:rPr lang="de-DE" dirty="0">
                <a:latin typeface="Verdana" charset="0"/>
                <a:ea typeface="ＭＳ Ｐゴシック" charset="0"/>
                <a:cs typeface="Verdana" charset="0"/>
              </a:rPr>
              <a:t>Partizipations- und Bildungspotentiale des Internets </a:t>
            </a:r>
            <a:r>
              <a:rPr lang="de-DE" dirty="0" smtClean="0">
                <a:latin typeface="Verdana" charset="0"/>
                <a:ea typeface="ＭＳ Ｐゴシック" charset="0"/>
                <a:cs typeface="Verdana" charset="0"/>
              </a:rPr>
              <a:t>erkennen </a:t>
            </a:r>
            <a:r>
              <a:rPr lang="de-DE" dirty="0">
                <a:latin typeface="Verdana" charset="0"/>
                <a:ea typeface="ＭＳ Ｐゴシック" charset="0"/>
                <a:cs typeface="Verdana" charset="0"/>
              </a:rPr>
              <a:t>und sachgerecht </a:t>
            </a:r>
            <a:r>
              <a:rPr lang="de-DE" dirty="0" smtClean="0">
                <a:latin typeface="Verdana" charset="0"/>
                <a:ea typeface="ＭＳ Ｐゴシック" charset="0"/>
                <a:cs typeface="Verdana" charset="0"/>
              </a:rPr>
              <a:t>nutzen zu lernen</a:t>
            </a:r>
            <a:endParaRPr lang="de-DE" dirty="0">
              <a:latin typeface="Verdana" charset="0"/>
              <a:ea typeface="ＭＳ Ｐゴシック" charset="0"/>
              <a:cs typeface="Verdana" charset="0"/>
            </a:endParaRPr>
          </a:p>
          <a:p>
            <a:pPr>
              <a:defRPr/>
            </a:pPr>
            <a:r>
              <a:rPr lang="de-DE" dirty="0">
                <a:latin typeface="Verdana" charset="0"/>
                <a:ea typeface="ＭＳ Ｐゴシック" charset="0"/>
                <a:cs typeface="Verdana" charset="0"/>
              </a:rPr>
              <a:t>Allen Menschen die </a:t>
            </a:r>
            <a:r>
              <a:rPr lang="de-DE" dirty="0" smtClean="0">
                <a:latin typeface="Verdana" charset="0"/>
                <a:ea typeface="ＭＳ Ｐゴシック" charset="0"/>
                <a:cs typeface="Verdana" charset="0"/>
              </a:rPr>
              <a:t>Chance eröffnen</a:t>
            </a:r>
            <a:r>
              <a:rPr lang="de-DE" dirty="0">
                <a:latin typeface="Verdana" charset="0"/>
                <a:ea typeface="ＭＳ Ｐゴシック" charset="0"/>
                <a:cs typeface="Verdana" charset="0"/>
              </a:rPr>
              <a:t>, </a:t>
            </a:r>
            <a:r>
              <a:rPr lang="de-DE" dirty="0" smtClean="0">
                <a:latin typeface="Verdana" charset="0"/>
                <a:ea typeface="ＭＳ Ｐゴシック" charset="0"/>
                <a:cs typeface="Verdana" charset="0"/>
              </a:rPr>
              <a:t>sich diese </a:t>
            </a:r>
            <a:r>
              <a:rPr lang="de-DE" dirty="0">
                <a:latin typeface="Verdana" charset="0"/>
                <a:ea typeface="ＭＳ Ｐゴシック" charset="0"/>
                <a:cs typeface="Verdana" charset="0"/>
              </a:rPr>
              <a:t>Lebensräume </a:t>
            </a:r>
            <a:r>
              <a:rPr lang="de-DE" dirty="0" smtClean="0">
                <a:latin typeface="Verdana" charset="0"/>
                <a:ea typeface="ＭＳ Ｐゴシック" charset="0"/>
                <a:cs typeface="Verdana" charset="0"/>
              </a:rPr>
              <a:t>erschließen zu können</a:t>
            </a:r>
            <a:endParaRPr lang="de-DE" dirty="0">
              <a:latin typeface="Verdana" charset="0"/>
              <a:ea typeface="ＭＳ Ｐゴシック" charset="0"/>
              <a:cs typeface="Verdana" charset="0"/>
            </a:endParaRPr>
          </a:p>
          <a:p>
            <a:pPr>
              <a:defRPr/>
            </a:pPr>
            <a:endParaRPr lang="de-DE" dirty="0" smtClean="0">
              <a:latin typeface="+mn-lt"/>
            </a:endParaRPr>
          </a:p>
        </p:txBody>
      </p:sp>
      <p:sp>
        <p:nvSpPr>
          <p:cNvPr id="16387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altLang="de-DE" smtClean="0"/>
              <a:t>LISUM 02.12.2015</a:t>
            </a:r>
          </a:p>
        </p:txBody>
      </p:sp>
      <p:sp>
        <p:nvSpPr>
          <p:cNvPr id="1638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4EDAA91-37E9-4E19-97C6-B45B0F952A50}" type="slidenum">
              <a:rPr lang="de-DE" altLang="de-DE" smtClean="0"/>
              <a:pPr/>
              <a:t>7</a:t>
            </a:fld>
            <a:endParaRPr lang="de-DE" altLang="de-DE" smtClean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-36513" y="1125538"/>
            <a:ext cx="9180513" cy="719137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</a:rPr>
              <a:t>  </a:t>
            </a:r>
            <a:r>
              <a:rPr lang="de-DE" sz="2800" dirty="0">
                <a:latin typeface="Verdana" charset="0"/>
                <a:cs typeface="Verdana" charset="0"/>
              </a:rPr>
              <a:t>Herausforderungen in der digitalen Welt</a:t>
            </a:r>
            <a:endParaRPr lang="de-DE" sz="2800" dirty="0" smtClean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214313" y="836613"/>
            <a:ext cx="8524875" cy="857250"/>
          </a:xfrm>
        </p:spPr>
        <p:txBody>
          <a:bodyPr/>
          <a:lstStyle/>
          <a:p>
            <a:pPr eaLnBrk="1" hangingPunct="1"/>
            <a:r>
              <a:rPr lang="de-DE" smtClean="0">
                <a:cs typeface="Arial" charset="0"/>
              </a:rPr>
              <a:t>Kompetenzmodell Medienbildung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ftr" sz="quarter" idx="10"/>
          </p:nvPr>
        </p:nvSpPr>
        <p:spPr>
          <a:xfrm rot="16200000">
            <a:off x="-1226344" y="5914232"/>
            <a:ext cx="2808287" cy="285750"/>
          </a:xfrm>
          <a:noFill/>
        </p:spPr>
        <p:txBody>
          <a:bodyPr/>
          <a:lstStyle/>
          <a:p>
            <a:r>
              <a:rPr lang="de-DE" sz="800" smtClean="0">
                <a:solidFill>
                  <a:srgbClr val="ED2403"/>
                </a:solidFill>
                <a:ea typeface="MS PGothic" pitchFamily="34" charset="-128"/>
              </a:rPr>
              <a:t>© Michael Retzlaff, LISUM, 18.11.2015</a:t>
            </a:r>
          </a:p>
          <a:p>
            <a:endParaRPr lang="de-DE" sz="800" smtClean="0">
              <a:solidFill>
                <a:srgbClr val="FF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7412" name="Foliennummernplatzhalt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A136BA2-AF5C-4A34-853D-551597314A76}" type="slidenum">
              <a:rPr lang="de-DE" smtClean="0">
                <a:latin typeface="Arial" charset="0"/>
                <a:ea typeface="MS PGothic" pitchFamily="34" charset="-128"/>
              </a:rPr>
              <a:pPr/>
              <a:t>8</a:t>
            </a:fld>
            <a:endParaRPr lang="de-DE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57200" y="1916113"/>
            <a:ext cx="8382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/>
            </a:pPr>
            <a:endParaRPr lang="de-DE" sz="2800" kern="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56"/>
          <p:cNvSpPr>
            <a:spLocks noChangeArrowheads="1"/>
          </p:cNvSpPr>
          <p:nvPr/>
        </p:nvSpPr>
        <p:spPr bwMode="auto">
          <a:xfrm>
            <a:off x="3419475" y="2944813"/>
            <a:ext cx="2125663" cy="21066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e-DE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Medienkompetenz</a:t>
            </a:r>
            <a:endParaRPr lang="de-DE" sz="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Oval 54"/>
          <p:cNvSpPr>
            <a:spLocks noChangeArrowheads="1"/>
          </p:cNvSpPr>
          <p:nvPr/>
        </p:nvSpPr>
        <p:spPr bwMode="auto">
          <a:xfrm>
            <a:off x="3044825" y="2589213"/>
            <a:ext cx="2924175" cy="2925762"/>
          </a:xfrm>
          <a:prstGeom prst="ellipse">
            <a:avLst/>
          </a:prstGeom>
          <a:noFill/>
          <a:ln w="63500">
            <a:solidFill>
              <a:srgbClr val="00174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6" name="AutoShape 53"/>
          <p:cNvSpPr>
            <a:spLocks noChangeArrowheads="1"/>
          </p:cNvSpPr>
          <p:nvPr/>
        </p:nvSpPr>
        <p:spPr bwMode="auto">
          <a:xfrm>
            <a:off x="2792413" y="2290763"/>
            <a:ext cx="1655762" cy="828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2060"/>
            </a:solidFill>
            <a:round/>
            <a:headEnd/>
            <a:tailEnd/>
          </a:ln>
          <a:effectLst>
            <a:prstShdw prst="shdw17" dist="17961" dir="2700000">
              <a:srgbClr val="D8D8D8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Informieren</a:t>
            </a: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auto">
          <a:xfrm>
            <a:off x="2792413" y="5176838"/>
            <a:ext cx="1655762" cy="828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1746"/>
            </a:solidFill>
            <a:round/>
            <a:headEnd/>
            <a:tailEnd/>
          </a:ln>
          <a:effectLst>
            <a:prstShdw prst="shdw17" dist="17961" dir="2700000">
              <a:srgbClr val="828282"/>
            </a:prst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Reflektieren</a:t>
            </a:r>
          </a:p>
        </p:txBody>
      </p:sp>
      <p:sp>
        <p:nvSpPr>
          <p:cNvPr id="18" name="AutoShape 51"/>
          <p:cNvSpPr>
            <a:spLocks noChangeArrowheads="1"/>
          </p:cNvSpPr>
          <p:nvPr/>
        </p:nvSpPr>
        <p:spPr bwMode="auto">
          <a:xfrm>
            <a:off x="4872038" y="2290763"/>
            <a:ext cx="1655762" cy="828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1746"/>
            </a:solidFill>
            <a:round/>
            <a:headEnd/>
            <a:tailEnd/>
          </a:ln>
          <a:effectLst>
            <a:prstShdw prst="shdw17" dist="17961" dir="2700000">
              <a:srgbClr val="828282"/>
            </a:prst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Kommunizieren</a:t>
            </a:r>
          </a:p>
        </p:txBody>
      </p:sp>
      <p:sp>
        <p:nvSpPr>
          <p:cNvPr id="19" name="AutoShape 50"/>
          <p:cNvSpPr>
            <a:spLocks noChangeArrowheads="1"/>
          </p:cNvSpPr>
          <p:nvPr/>
        </p:nvSpPr>
        <p:spPr bwMode="auto">
          <a:xfrm>
            <a:off x="5651500" y="3762375"/>
            <a:ext cx="1655763" cy="828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1746"/>
            </a:solidFill>
            <a:round/>
            <a:headEnd/>
            <a:tailEnd/>
          </a:ln>
          <a:effectLst>
            <a:prstShdw prst="shdw17" dist="17961" dir="2700000">
              <a:srgbClr val="828282"/>
            </a:prstShdw>
          </a:effectLst>
        </p:spPr>
        <p:txBody>
          <a:bodyPr anchor="ctr"/>
          <a:lstStyle/>
          <a:p>
            <a:pPr algn="ctr" eaLnBrk="0" hangingPunct="0"/>
            <a:r>
              <a:rPr lang="de-DE" sz="1200" b="1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Präsentieren</a:t>
            </a:r>
          </a:p>
        </p:txBody>
      </p:sp>
      <p:sp>
        <p:nvSpPr>
          <p:cNvPr id="20" name="AutoShape 49"/>
          <p:cNvSpPr>
            <a:spLocks noChangeArrowheads="1"/>
          </p:cNvSpPr>
          <p:nvPr/>
        </p:nvSpPr>
        <p:spPr bwMode="auto">
          <a:xfrm>
            <a:off x="4872038" y="5176838"/>
            <a:ext cx="1655762" cy="828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1746"/>
            </a:solidFill>
            <a:round/>
            <a:headEnd/>
            <a:tailEnd/>
          </a:ln>
          <a:effectLst>
            <a:prstShdw prst="shdw17" dist="17961" dir="2700000">
              <a:srgbClr val="828282"/>
            </a:prst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Produzieren</a:t>
            </a:r>
          </a:p>
        </p:txBody>
      </p:sp>
      <p:sp>
        <p:nvSpPr>
          <p:cNvPr id="21" name="AutoShape 48"/>
          <p:cNvSpPr>
            <a:spLocks noChangeArrowheads="1"/>
          </p:cNvSpPr>
          <p:nvPr/>
        </p:nvSpPr>
        <p:spPr bwMode="auto">
          <a:xfrm>
            <a:off x="1835150" y="3762375"/>
            <a:ext cx="1655763" cy="828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1746"/>
            </a:solidFill>
            <a:round/>
            <a:headEnd/>
            <a:tailEnd/>
          </a:ln>
          <a:effectLst>
            <a:prstShdw prst="shdw17" dist="17961" dir="2700000">
              <a:srgbClr val="828282"/>
            </a:prst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Analysieren</a:t>
            </a: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250825" y="3429000"/>
            <a:ext cx="2035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FF0000"/>
                </a:solidFill>
                <a:latin typeface="Verdana" pitchFamily="34" charset="0"/>
                <a:ea typeface="MS PGothic" pitchFamily="34" charset="-128"/>
                <a:cs typeface="Arial" charset="0"/>
              </a:rPr>
              <a:t>Lernen </a:t>
            </a:r>
          </a:p>
          <a:p>
            <a:r>
              <a:rPr lang="de-DE" b="1">
                <a:solidFill>
                  <a:srgbClr val="FF0000"/>
                </a:solidFill>
                <a:latin typeface="Verdana" pitchFamily="34" charset="0"/>
                <a:ea typeface="MS PGothic" pitchFamily="34" charset="-128"/>
                <a:cs typeface="Arial" charset="0"/>
              </a:rPr>
              <a:t>über </a:t>
            </a:r>
          </a:p>
          <a:p>
            <a:r>
              <a:rPr lang="de-DE" b="1">
                <a:solidFill>
                  <a:srgbClr val="FF0000"/>
                </a:solidFill>
                <a:latin typeface="Verdana" pitchFamily="34" charset="0"/>
                <a:ea typeface="MS PGothic" pitchFamily="34" charset="-128"/>
                <a:cs typeface="Arial" charset="0"/>
              </a:rPr>
              <a:t>Medien</a:t>
            </a: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7505700" y="3452813"/>
            <a:ext cx="2035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FF0000"/>
                </a:solidFill>
                <a:latin typeface="Verdana" pitchFamily="34" charset="0"/>
                <a:ea typeface="MS PGothic" pitchFamily="34" charset="-128"/>
                <a:cs typeface="Arial" charset="0"/>
              </a:rPr>
              <a:t>Lernen </a:t>
            </a:r>
          </a:p>
          <a:p>
            <a:r>
              <a:rPr lang="de-DE" b="1">
                <a:solidFill>
                  <a:srgbClr val="FF0000"/>
                </a:solidFill>
                <a:latin typeface="Verdana" pitchFamily="34" charset="0"/>
                <a:ea typeface="MS PGothic" pitchFamily="34" charset="-128"/>
                <a:cs typeface="Arial" charset="0"/>
              </a:rPr>
              <a:t>mit </a:t>
            </a:r>
          </a:p>
          <a:p>
            <a:r>
              <a:rPr lang="de-DE" b="1">
                <a:solidFill>
                  <a:srgbClr val="FF0000"/>
                </a:solidFill>
                <a:latin typeface="Verdana" pitchFamily="34" charset="0"/>
                <a:ea typeface="MS PGothic" pitchFamily="34" charset="-128"/>
                <a:cs typeface="Arial" charset="0"/>
              </a:rPr>
              <a:t>Medien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altLang="de-DE" smtClean="0"/>
              <a:t>LISUM 02.12.2015</a:t>
            </a:r>
          </a:p>
        </p:txBody>
      </p:sp>
      <p:sp>
        <p:nvSpPr>
          <p:cNvPr id="1843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75EDD4-EF05-4E30-9BD0-61C91B486EC8}" type="slidenum">
              <a:rPr lang="de-DE" altLang="de-DE" smtClean="0"/>
              <a:pPr/>
              <a:t>9</a:t>
            </a:fld>
            <a:endParaRPr lang="de-DE" altLang="de-DE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-36513" y="981075"/>
            <a:ext cx="9180513" cy="6477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</a:rPr>
              <a:t>  BC Medienbildung und Fachteil Deutsch</a:t>
            </a:r>
          </a:p>
        </p:txBody>
      </p:sp>
      <p:pic>
        <p:nvPicPr>
          <p:cNvPr id="15" name="Grafik 14" descr="Übersciht BC-Fachteil Deutsch.jpg"/>
          <p:cNvPicPr>
            <a:picLocks noChangeAspect="1"/>
          </p:cNvPicPr>
          <p:nvPr/>
        </p:nvPicPr>
        <p:blipFill>
          <a:blip r:embed="rId2" cstate="print"/>
          <a:srcRect l="3619" t="5771" r="4103" b="4781"/>
          <a:stretch>
            <a:fillRect/>
          </a:stretch>
        </p:blipFill>
        <p:spPr>
          <a:xfrm>
            <a:off x="611188" y="1844675"/>
            <a:ext cx="7705725" cy="4683125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11" name="Ellipse 10"/>
          <p:cNvSpPr/>
          <p:nvPr/>
        </p:nvSpPr>
        <p:spPr>
          <a:xfrm>
            <a:off x="1619250" y="3141663"/>
            <a:ext cx="5616575" cy="863600"/>
          </a:xfrm>
          <a:prstGeom prst="ellipse">
            <a:avLst/>
          </a:prstGeom>
          <a:noFill/>
          <a:ln w="19050">
            <a:solidFill>
              <a:srgbClr val="ED24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SUM-Vorlage">
  <a:themeElements>
    <a:clrScheme name="Larissa-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-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LISUM-Vorlage</Template>
  <TotalTime>0</TotalTime>
  <Words>503</Words>
  <Application>Microsoft Office PowerPoint</Application>
  <PresentationFormat>Bildschirmpräsentation (4:3)</PresentationFormat>
  <Paragraphs>125</Paragraphs>
  <Slides>18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LISUM-Vorlage</vt:lpstr>
      <vt:lpstr>Medienbildung im Fach Deutsch Grundschule </vt:lpstr>
      <vt:lpstr>  miniKIM 2014</vt:lpstr>
      <vt:lpstr>  miniKIM 2014</vt:lpstr>
      <vt:lpstr>  KIM 2014</vt:lpstr>
      <vt:lpstr>  KIM 2014</vt:lpstr>
      <vt:lpstr>  KIM 2014</vt:lpstr>
      <vt:lpstr>  Herausforderungen in der digitalen Welt</vt:lpstr>
      <vt:lpstr>Kompetenzmodell Medienbildung</vt:lpstr>
      <vt:lpstr>  BC Medienbildung und Fachteil Deutsch</vt:lpstr>
      <vt:lpstr> FILM  im Kompetenzmodell Deutsch/RLP 1-10</vt:lpstr>
      <vt:lpstr>  Film – Inhalt des Deutschunterrichts von Anfang an</vt:lpstr>
      <vt:lpstr>  Film – Kompetenzen erwerben von Anfang an</vt:lpstr>
      <vt:lpstr>Gruppenarbeit: Auf dem Weg zum Film   Bezug zum BC Medienbildung</vt:lpstr>
      <vt:lpstr>  Film-Wortschatz für die Grundschule</vt:lpstr>
      <vt:lpstr>  Film im Alltag der Kinder</vt:lpstr>
      <vt:lpstr>  Film in der Grundschule</vt:lpstr>
      <vt:lpstr>  Film in der Grundschule</vt:lpstr>
      <vt:lpstr>  Film im Alltag der Kinder</vt:lpstr>
    </vt:vector>
  </TitlesOfParts>
  <Company>L I S U 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Froemming</dc:creator>
  <cp:lastModifiedBy>ich</cp:lastModifiedBy>
  <cp:revision>226</cp:revision>
  <dcterms:created xsi:type="dcterms:W3CDTF">2010-02-12T10:02:07Z</dcterms:created>
  <dcterms:modified xsi:type="dcterms:W3CDTF">2016-02-08T05:23:27Z</dcterms:modified>
</cp:coreProperties>
</file>